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71" r:id="rId4"/>
    <p:sldId id="258" r:id="rId5"/>
    <p:sldId id="259" r:id="rId6"/>
    <p:sldId id="276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2" r:id="rId19"/>
    <p:sldId id="277" r:id="rId20"/>
    <p:sldId id="278" r:id="rId21"/>
    <p:sldId id="274" r:id="rId22"/>
    <p:sldId id="279" r:id="rId23"/>
  </p:sldIdLst>
  <p:sldSz cx="9144000" cy="6858000" type="screen4x3"/>
  <p:notesSz cx="6735763" cy="986948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FFFFF"/>
    <a:srgbClr val="FF9900"/>
    <a:srgbClr val="000000"/>
    <a:srgbClr val="660066"/>
    <a:srgbClr val="FF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42" d="100"/>
          <a:sy n="42" d="100"/>
        </p:scale>
        <p:origin x="-1326" y="-8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-2040" y="-84"/>
      </p:cViewPr>
      <p:guideLst>
        <p:guide orient="horz" pos="3109"/>
        <p:guide pos="2122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5_5">
  <dgm:title val=""/>
  <dgm:desc val=""/>
  <dgm:catLst>
    <dgm:cat type="accent5" pri="11500"/>
  </dgm:catLst>
  <dgm:styleLbl name="node0">
    <dgm:fillClrLst meth="cycle">
      <a:schemeClr val="accent5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alpha val="9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alpha val="90000"/>
      </a:schemeClr>
      <a:schemeClr val="accent5">
        <a:alpha val="5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/>
    <dgm:txEffectClrLst/>
  </dgm:styleLbl>
  <dgm:styleLbl name="lnNode1">
    <dgm:fillClrLst>
      <a:schemeClr val="accent5">
        <a:shade val="90000"/>
      </a:schemeClr>
      <a:schemeClr val="accent5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  <a:alpha val="90000"/>
      </a:schemeClr>
      <a:schemeClr val="accent5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alpha val="90000"/>
        <a:tint val="40000"/>
      </a:schemeClr>
      <a:schemeClr val="accent5">
        <a:alpha val="5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F2F11F1-D9CF-4F2F-A6B4-7842DBF2DB9B}" type="doc">
      <dgm:prSet loTypeId="urn:microsoft.com/office/officeart/2005/8/layout/equation1" loCatId="process" qsTypeId="urn:microsoft.com/office/officeart/2005/8/quickstyle/simple3" qsCatId="simple" csTypeId="urn:microsoft.com/office/officeart/2005/8/colors/accent5_1" csCatId="accent5" phldr="1"/>
      <dgm:spPr/>
      <dgm:t>
        <a:bodyPr/>
        <a:lstStyle/>
        <a:p>
          <a:endParaRPr lang="ru-RU"/>
        </a:p>
      </dgm:t>
    </dgm:pt>
    <dgm:pt modelId="{BED505FC-6C8E-4982-A40C-4336C4CD25DF}">
      <dgm:prSet custT="1"/>
      <dgm:spPr/>
      <dgm:t>
        <a:bodyPr/>
        <a:lstStyle/>
        <a:p>
          <a:pPr rtl="0"/>
          <a:r>
            <a:rPr lang="ru-RU" sz="2800" b="1" i="0" baseline="0" smtClean="0"/>
            <a:t>Бензол</a:t>
          </a:r>
          <a:r>
            <a:rPr lang="ru-RU" sz="6000" b="0" i="0" baseline="0" smtClean="0"/>
            <a:t>? </a:t>
          </a:r>
          <a:r>
            <a:rPr lang="ru-RU" sz="2800" b="0" i="0" baseline="0" smtClean="0"/>
            <a:t>  </a:t>
          </a:r>
          <a:endParaRPr lang="ru-RU" sz="2800" dirty="0"/>
        </a:p>
      </dgm:t>
    </dgm:pt>
    <dgm:pt modelId="{CF674FAC-1847-471A-89C1-B0094C453558}" type="parTrans" cxnId="{7745AA2D-F347-452B-B6A3-AB96CC2598FC}">
      <dgm:prSet/>
      <dgm:spPr/>
      <dgm:t>
        <a:bodyPr/>
        <a:lstStyle/>
        <a:p>
          <a:endParaRPr lang="ru-RU"/>
        </a:p>
      </dgm:t>
    </dgm:pt>
    <dgm:pt modelId="{D60936DD-3737-446F-B449-5C697450EB53}" type="sibTrans" cxnId="{7745AA2D-F347-452B-B6A3-AB96CC2598FC}">
      <dgm:prSet/>
      <dgm:spPr/>
      <dgm:t>
        <a:bodyPr/>
        <a:lstStyle/>
        <a:p>
          <a:endParaRPr lang="ru-RU"/>
        </a:p>
      </dgm:t>
    </dgm:pt>
    <dgm:pt modelId="{0E5BC8A5-18CF-4AB1-A373-2532BB3EBA21}">
      <dgm:prSet custT="1"/>
      <dgm:spPr/>
      <dgm:t>
        <a:bodyPr/>
        <a:lstStyle/>
        <a:p>
          <a:pPr rtl="0"/>
          <a:r>
            <a:rPr lang="ru-RU" sz="3600" b="1" i="0" baseline="0" smtClean="0"/>
            <a:t>3Н</a:t>
          </a:r>
          <a:r>
            <a:rPr lang="ru-RU" sz="3600" b="1" i="0" baseline="-25000" smtClean="0"/>
            <a:t>2</a:t>
          </a:r>
          <a:r>
            <a:rPr lang="ru-RU" sz="3600" b="1" i="0" baseline="0" smtClean="0"/>
            <a:t> </a:t>
          </a:r>
          <a:endParaRPr lang="ru-RU" sz="3600" b="1" i="0" baseline="0" dirty="0"/>
        </a:p>
      </dgm:t>
    </dgm:pt>
    <dgm:pt modelId="{F07E092A-8A1A-462E-859C-8004A32633A7}" type="parTrans" cxnId="{6DE4F7AE-EC64-49FD-8CBA-455F7C58D290}">
      <dgm:prSet/>
      <dgm:spPr/>
      <dgm:t>
        <a:bodyPr/>
        <a:lstStyle/>
        <a:p>
          <a:endParaRPr lang="ru-RU"/>
        </a:p>
      </dgm:t>
    </dgm:pt>
    <dgm:pt modelId="{3FBE3FFC-792E-45A7-B7F4-2D0B27DE6ACF}" type="sibTrans" cxnId="{6DE4F7AE-EC64-49FD-8CBA-455F7C58D290}">
      <dgm:prSet/>
      <dgm:spPr/>
      <dgm:t>
        <a:bodyPr/>
        <a:lstStyle/>
        <a:p>
          <a:endParaRPr lang="ru-RU"/>
        </a:p>
      </dgm:t>
    </dgm:pt>
    <dgm:pt modelId="{9CB0F5CA-09F4-4084-B669-518FBE51C0E1}">
      <dgm:prSet custT="1"/>
      <dgm:spPr/>
      <dgm:t>
        <a:bodyPr/>
        <a:lstStyle/>
        <a:p>
          <a:pPr rtl="0"/>
          <a:endParaRPr lang="ru-RU" sz="1800" b="1" dirty="0">
            <a:solidFill>
              <a:srgbClr val="7030A0"/>
            </a:solidFill>
          </a:endParaRPr>
        </a:p>
      </dgm:t>
    </dgm:pt>
    <dgm:pt modelId="{42ED9643-8819-44B7-B7EF-CF6BF20E43C9}" type="parTrans" cxnId="{7BCB2F4C-F33E-441C-A20B-25A94B5448F9}">
      <dgm:prSet/>
      <dgm:spPr/>
      <dgm:t>
        <a:bodyPr/>
        <a:lstStyle/>
        <a:p>
          <a:endParaRPr lang="ru-RU"/>
        </a:p>
      </dgm:t>
    </dgm:pt>
    <dgm:pt modelId="{9635118D-DCA6-4794-875E-31016CE6C14C}" type="sibTrans" cxnId="{7BCB2F4C-F33E-441C-A20B-25A94B5448F9}">
      <dgm:prSet/>
      <dgm:spPr/>
      <dgm:t>
        <a:bodyPr/>
        <a:lstStyle/>
        <a:p>
          <a:endParaRPr lang="ru-RU"/>
        </a:p>
      </dgm:t>
    </dgm:pt>
    <dgm:pt modelId="{6B3D67BF-18EA-4C94-A9F0-F0EF7DE17BC9}" type="pres">
      <dgm:prSet presAssocID="{6F2F11F1-D9CF-4F2F-A6B4-7842DBF2DB9B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67D41B8-9498-4DEF-A9D0-CCB234B3DAD5}" type="pres">
      <dgm:prSet presAssocID="{BED505FC-6C8E-4982-A40C-4336C4CD25DF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30E1E7-CD23-4A68-8748-9202B0E15CA2}" type="pres">
      <dgm:prSet presAssocID="{D60936DD-3737-446F-B449-5C697450EB53}" presName="spacerL" presStyleCnt="0"/>
      <dgm:spPr/>
      <dgm:t>
        <a:bodyPr/>
        <a:lstStyle/>
        <a:p>
          <a:endParaRPr lang="ru-RU"/>
        </a:p>
      </dgm:t>
    </dgm:pt>
    <dgm:pt modelId="{3A97688C-AF98-4737-AC93-CD2B6EB29747}" type="pres">
      <dgm:prSet presAssocID="{D60936DD-3737-446F-B449-5C697450EB53}" presName="sibTrans" presStyleLbl="sibTrans2D1" presStyleIdx="0" presStyleCnt="2"/>
      <dgm:spPr/>
      <dgm:t>
        <a:bodyPr/>
        <a:lstStyle/>
        <a:p>
          <a:endParaRPr lang="ru-RU"/>
        </a:p>
      </dgm:t>
    </dgm:pt>
    <dgm:pt modelId="{55335749-F072-44F7-BA87-CC8F661CDA0B}" type="pres">
      <dgm:prSet presAssocID="{D60936DD-3737-446F-B449-5C697450EB53}" presName="spacerR" presStyleCnt="0"/>
      <dgm:spPr/>
      <dgm:t>
        <a:bodyPr/>
        <a:lstStyle/>
        <a:p>
          <a:endParaRPr lang="ru-RU"/>
        </a:p>
      </dgm:t>
    </dgm:pt>
    <dgm:pt modelId="{453E9DB9-2E02-451F-A262-17876108162B}" type="pres">
      <dgm:prSet presAssocID="{0E5BC8A5-18CF-4AB1-A373-2532BB3EBA21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DF21E24-C279-4491-A19D-6664F336316C}" type="pres">
      <dgm:prSet presAssocID="{3FBE3FFC-792E-45A7-B7F4-2D0B27DE6ACF}" presName="spacerL" presStyleCnt="0"/>
      <dgm:spPr/>
      <dgm:t>
        <a:bodyPr/>
        <a:lstStyle/>
        <a:p>
          <a:endParaRPr lang="ru-RU"/>
        </a:p>
      </dgm:t>
    </dgm:pt>
    <dgm:pt modelId="{3B588117-1576-49C7-910B-4308D77D0D2D}" type="pres">
      <dgm:prSet presAssocID="{3FBE3FFC-792E-45A7-B7F4-2D0B27DE6ACF}" presName="sibTrans" presStyleLbl="sibTrans2D1" presStyleIdx="1" presStyleCnt="2"/>
      <dgm:spPr/>
      <dgm:t>
        <a:bodyPr/>
        <a:lstStyle/>
        <a:p>
          <a:endParaRPr lang="ru-RU"/>
        </a:p>
      </dgm:t>
    </dgm:pt>
    <dgm:pt modelId="{352E17BA-B2E1-44C2-A4B9-3508223C6453}" type="pres">
      <dgm:prSet presAssocID="{3FBE3FFC-792E-45A7-B7F4-2D0B27DE6ACF}" presName="spacerR" presStyleCnt="0"/>
      <dgm:spPr/>
      <dgm:t>
        <a:bodyPr/>
        <a:lstStyle/>
        <a:p>
          <a:endParaRPr lang="ru-RU"/>
        </a:p>
      </dgm:t>
    </dgm:pt>
    <dgm:pt modelId="{47EDE3F5-2ABE-47AA-872F-AAF315FA47DA}" type="pres">
      <dgm:prSet presAssocID="{9CB0F5CA-09F4-4084-B669-518FBE51C0E1}" presName="node" presStyleLbl="node1" presStyleIdx="2" presStyleCnt="3" custLinFactNeighborX="-24070" custLinFactNeighborY="-62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9DD1048-A71C-45BA-AAF6-7F477C352A42}" type="presOf" srcId="{3FBE3FFC-792E-45A7-B7F4-2D0B27DE6ACF}" destId="{3B588117-1576-49C7-910B-4308D77D0D2D}" srcOrd="0" destOrd="0" presId="urn:microsoft.com/office/officeart/2005/8/layout/equation1"/>
    <dgm:cxn modelId="{7BCB2F4C-F33E-441C-A20B-25A94B5448F9}" srcId="{6F2F11F1-D9CF-4F2F-A6B4-7842DBF2DB9B}" destId="{9CB0F5CA-09F4-4084-B669-518FBE51C0E1}" srcOrd="2" destOrd="0" parTransId="{42ED9643-8819-44B7-B7EF-CF6BF20E43C9}" sibTransId="{9635118D-DCA6-4794-875E-31016CE6C14C}"/>
    <dgm:cxn modelId="{19B061F1-8C62-4494-BD1F-6D2E75060DBC}" type="presOf" srcId="{BED505FC-6C8E-4982-A40C-4336C4CD25DF}" destId="{D67D41B8-9498-4DEF-A9D0-CCB234B3DAD5}" srcOrd="0" destOrd="0" presId="urn:microsoft.com/office/officeart/2005/8/layout/equation1"/>
    <dgm:cxn modelId="{81AEA989-364D-4C00-88AC-4ED47B5D4C66}" type="presOf" srcId="{0E5BC8A5-18CF-4AB1-A373-2532BB3EBA21}" destId="{453E9DB9-2E02-451F-A262-17876108162B}" srcOrd="0" destOrd="0" presId="urn:microsoft.com/office/officeart/2005/8/layout/equation1"/>
    <dgm:cxn modelId="{D3D7B8E0-99BA-4BC0-8FD0-2C5D982C080E}" type="presOf" srcId="{6F2F11F1-D9CF-4F2F-A6B4-7842DBF2DB9B}" destId="{6B3D67BF-18EA-4C94-A9F0-F0EF7DE17BC9}" srcOrd="0" destOrd="0" presId="urn:microsoft.com/office/officeart/2005/8/layout/equation1"/>
    <dgm:cxn modelId="{BE244524-B99F-4711-AF58-E1B516DB746B}" type="presOf" srcId="{D60936DD-3737-446F-B449-5C697450EB53}" destId="{3A97688C-AF98-4737-AC93-CD2B6EB29747}" srcOrd="0" destOrd="0" presId="urn:microsoft.com/office/officeart/2005/8/layout/equation1"/>
    <dgm:cxn modelId="{7745AA2D-F347-452B-B6A3-AB96CC2598FC}" srcId="{6F2F11F1-D9CF-4F2F-A6B4-7842DBF2DB9B}" destId="{BED505FC-6C8E-4982-A40C-4336C4CD25DF}" srcOrd="0" destOrd="0" parTransId="{CF674FAC-1847-471A-89C1-B0094C453558}" sibTransId="{D60936DD-3737-446F-B449-5C697450EB53}"/>
    <dgm:cxn modelId="{CC692635-7D52-4313-9AC8-F821D91F8794}" type="presOf" srcId="{9CB0F5CA-09F4-4084-B669-518FBE51C0E1}" destId="{47EDE3F5-2ABE-47AA-872F-AAF315FA47DA}" srcOrd="0" destOrd="0" presId="urn:microsoft.com/office/officeart/2005/8/layout/equation1"/>
    <dgm:cxn modelId="{6DE4F7AE-EC64-49FD-8CBA-455F7C58D290}" srcId="{6F2F11F1-D9CF-4F2F-A6B4-7842DBF2DB9B}" destId="{0E5BC8A5-18CF-4AB1-A373-2532BB3EBA21}" srcOrd="1" destOrd="0" parTransId="{F07E092A-8A1A-462E-859C-8004A32633A7}" sibTransId="{3FBE3FFC-792E-45A7-B7F4-2D0B27DE6ACF}"/>
    <dgm:cxn modelId="{69DA8165-8485-48C4-920B-1D05F66811AC}" type="presParOf" srcId="{6B3D67BF-18EA-4C94-A9F0-F0EF7DE17BC9}" destId="{D67D41B8-9498-4DEF-A9D0-CCB234B3DAD5}" srcOrd="0" destOrd="0" presId="urn:microsoft.com/office/officeart/2005/8/layout/equation1"/>
    <dgm:cxn modelId="{AA474089-F42E-441F-A979-8DEDDD6C752E}" type="presParOf" srcId="{6B3D67BF-18EA-4C94-A9F0-F0EF7DE17BC9}" destId="{B130E1E7-CD23-4A68-8748-9202B0E15CA2}" srcOrd="1" destOrd="0" presId="urn:microsoft.com/office/officeart/2005/8/layout/equation1"/>
    <dgm:cxn modelId="{0514EAC6-5D98-4EF8-A337-5132DB61FE31}" type="presParOf" srcId="{6B3D67BF-18EA-4C94-A9F0-F0EF7DE17BC9}" destId="{3A97688C-AF98-4737-AC93-CD2B6EB29747}" srcOrd="2" destOrd="0" presId="urn:microsoft.com/office/officeart/2005/8/layout/equation1"/>
    <dgm:cxn modelId="{23F9A0A8-412A-45CA-8AA9-32012EBD3573}" type="presParOf" srcId="{6B3D67BF-18EA-4C94-A9F0-F0EF7DE17BC9}" destId="{55335749-F072-44F7-BA87-CC8F661CDA0B}" srcOrd="3" destOrd="0" presId="urn:microsoft.com/office/officeart/2005/8/layout/equation1"/>
    <dgm:cxn modelId="{6C807944-D812-455B-9212-02FDB4A435E3}" type="presParOf" srcId="{6B3D67BF-18EA-4C94-A9F0-F0EF7DE17BC9}" destId="{453E9DB9-2E02-451F-A262-17876108162B}" srcOrd="4" destOrd="0" presId="urn:microsoft.com/office/officeart/2005/8/layout/equation1"/>
    <dgm:cxn modelId="{CAE75095-FE56-4829-90B0-3CD82E0C67F8}" type="presParOf" srcId="{6B3D67BF-18EA-4C94-A9F0-F0EF7DE17BC9}" destId="{2DF21E24-C279-4491-A19D-6664F336316C}" srcOrd="5" destOrd="0" presId="urn:microsoft.com/office/officeart/2005/8/layout/equation1"/>
    <dgm:cxn modelId="{FB696542-66A5-46FF-A8B0-EE50636A23DB}" type="presParOf" srcId="{6B3D67BF-18EA-4C94-A9F0-F0EF7DE17BC9}" destId="{3B588117-1576-49C7-910B-4308D77D0D2D}" srcOrd="6" destOrd="0" presId="urn:microsoft.com/office/officeart/2005/8/layout/equation1"/>
    <dgm:cxn modelId="{6B45B6B3-833F-4FEE-8F6F-CEF8739E7999}" type="presParOf" srcId="{6B3D67BF-18EA-4C94-A9F0-F0EF7DE17BC9}" destId="{352E17BA-B2E1-44C2-A4B9-3508223C6453}" srcOrd="7" destOrd="0" presId="urn:microsoft.com/office/officeart/2005/8/layout/equation1"/>
    <dgm:cxn modelId="{13F56DFD-52B7-4B11-AA33-AC8E76E78B12}" type="presParOf" srcId="{6B3D67BF-18EA-4C94-A9F0-F0EF7DE17BC9}" destId="{47EDE3F5-2ABE-47AA-872F-AAF315FA47DA}" srcOrd="8" destOrd="0" presId="urn:microsoft.com/office/officeart/2005/8/layout/equation1"/>
  </dgm:cxnLst>
  <dgm:bg>
    <a:solidFill>
      <a:schemeClr val="tx2">
        <a:lumMod val="60000"/>
        <a:lumOff val="40000"/>
      </a:schemeClr>
    </a:solidFill>
  </dgm:bg>
  <dgm:whole/>
  <dgm:extLst>
    <a:ext uri="http://schemas.microsoft.com/office/drawing/2008/diagram"/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08DFB7D-2CF3-4B98-877F-CE072F53061B}" type="doc">
      <dgm:prSet loTypeId="urn:microsoft.com/office/officeart/2005/8/layout/radial4" loCatId="relationship" qsTypeId="urn:microsoft.com/office/officeart/2005/8/quickstyle/simple3" qsCatId="simple" csTypeId="urn:microsoft.com/office/officeart/2005/8/colors/accent5_5" csCatId="accent5" phldr="1"/>
      <dgm:spPr/>
      <dgm:t>
        <a:bodyPr/>
        <a:lstStyle/>
        <a:p>
          <a:endParaRPr lang="ru-RU"/>
        </a:p>
      </dgm:t>
    </dgm:pt>
    <dgm:pt modelId="{DAC1D7D8-D834-48B8-A350-77C1FB3B8D29}">
      <dgm:prSet phldrT="[Текст]"/>
      <dgm:spPr/>
      <dgm:t>
        <a:bodyPr/>
        <a:lstStyle/>
        <a:p>
          <a:r>
            <a:rPr lang="ru-RU" b="1" dirty="0" smtClean="0"/>
            <a:t>бензол</a:t>
          </a:r>
          <a:endParaRPr lang="ru-RU" b="1" dirty="0"/>
        </a:p>
      </dgm:t>
    </dgm:pt>
    <dgm:pt modelId="{1A2BAD8C-FE5F-4F97-91FF-ABE7CBF2E59D}" type="parTrans" cxnId="{FB3DE751-CC86-4257-8A1F-B6BABC4773D7}">
      <dgm:prSet/>
      <dgm:spPr/>
      <dgm:t>
        <a:bodyPr/>
        <a:lstStyle/>
        <a:p>
          <a:endParaRPr lang="ru-RU"/>
        </a:p>
      </dgm:t>
    </dgm:pt>
    <dgm:pt modelId="{5CB44759-10AC-4175-98CF-D92A86201AB6}" type="sibTrans" cxnId="{FB3DE751-CC86-4257-8A1F-B6BABC4773D7}">
      <dgm:prSet/>
      <dgm:spPr/>
      <dgm:t>
        <a:bodyPr/>
        <a:lstStyle/>
        <a:p>
          <a:endParaRPr lang="ru-RU"/>
        </a:p>
      </dgm:t>
    </dgm:pt>
    <dgm:pt modelId="{E25D0BD1-8258-49EE-8717-62E8A3B05EFE}">
      <dgm:prSet phldrT="[Текст]" custT="1"/>
      <dgm:spPr/>
      <dgm:t>
        <a:bodyPr/>
        <a:lstStyle/>
        <a:p>
          <a:pPr algn="l"/>
          <a:r>
            <a:rPr lang="ru-RU" sz="4000" b="1" dirty="0" smtClean="0"/>
            <a:t>уголь</a:t>
          </a:r>
          <a:endParaRPr lang="ru-RU" sz="4000" b="1" dirty="0"/>
        </a:p>
      </dgm:t>
    </dgm:pt>
    <dgm:pt modelId="{76240609-DD85-4ED8-AE44-F12817F8CA50}" type="parTrans" cxnId="{865E3CEC-B952-4293-84BD-3E768EB69ED6}">
      <dgm:prSet/>
      <dgm:spPr/>
      <dgm:t>
        <a:bodyPr/>
        <a:lstStyle/>
        <a:p>
          <a:endParaRPr lang="ru-RU"/>
        </a:p>
      </dgm:t>
    </dgm:pt>
    <dgm:pt modelId="{F0F3C0F8-E744-44E9-B496-BB421115D7C9}" type="sibTrans" cxnId="{865E3CEC-B952-4293-84BD-3E768EB69ED6}">
      <dgm:prSet/>
      <dgm:spPr/>
      <dgm:t>
        <a:bodyPr/>
        <a:lstStyle/>
        <a:p>
          <a:endParaRPr lang="ru-RU"/>
        </a:p>
      </dgm:t>
    </dgm:pt>
    <dgm:pt modelId="{2475F3F8-F55B-4F53-8AE7-C3934BE95B52}">
      <dgm:prSet phldrT="[Текст]" custT="1"/>
      <dgm:spPr/>
      <dgm:t>
        <a:bodyPr/>
        <a:lstStyle/>
        <a:p>
          <a:pPr algn="l"/>
          <a:r>
            <a:rPr lang="ru-RU" sz="2000" dirty="0" smtClean="0"/>
            <a:t>Каменноугольная </a:t>
          </a:r>
          <a:r>
            <a:rPr lang="ru-RU" sz="2100" dirty="0" smtClean="0"/>
            <a:t>смола</a:t>
          </a:r>
          <a:endParaRPr lang="ru-RU" sz="2100" dirty="0"/>
        </a:p>
      </dgm:t>
    </dgm:pt>
    <dgm:pt modelId="{72E02760-E6F9-49B7-ADC3-9FA3E441626B}" type="parTrans" cxnId="{BA6BD050-BEA7-45AF-8971-DFBFB4FB9172}">
      <dgm:prSet/>
      <dgm:spPr/>
      <dgm:t>
        <a:bodyPr/>
        <a:lstStyle/>
        <a:p>
          <a:endParaRPr lang="ru-RU"/>
        </a:p>
      </dgm:t>
    </dgm:pt>
    <dgm:pt modelId="{9DCC761C-C1C4-407D-8EDD-6BF412D62EB5}" type="sibTrans" cxnId="{BA6BD050-BEA7-45AF-8971-DFBFB4FB9172}">
      <dgm:prSet/>
      <dgm:spPr/>
      <dgm:t>
        <a:bodyPr/>
        <a:lstStyle/>
        <a:p>
          <a:endParaRPr lang="ru-RU"/>
        </a:p>
      </dgm:t>
    </dgm:pt>
    <dgm:pt modelId="{A779B902-C5B9-47ED-BFD7-7E3526B17374}">
      <dgm:prSet phldrT="[Текст]"/>
      <dgm:spPr/>
      <dgm:t>
        <a:bodyPr/>
        <a:lstStyle/>
        <a:p>
          <a:pPr algn="l"/>
          <a:r>
            <a:rPr lang="ru-RU" sz="2100" dirty="0" smtClean="0"/>
            <a:t>Коксовый газ</a:t>
          </a:r>
          <a:endParaRPr lang="ru-RU" sz="2100" dirty="0"/>
        </a:p>
      </dgm:t>
    </dgm:pt>
    <dgm:pt modelId="{DFDF7EB5-5B18-4B73-B147-23057D6EA39D}" type="parTrans" cxnId="{0D76049A-B101-4886-ACB3-E38D245710D6}">
      <dgm:prSet/>
      <dgm:spPr/>
      <dgm:t>
        <a:bodyPr/>
        <a:lstStyle/>
        <a:p>
          <a:endParaRPr lang="ru-RU"/>
        </a:p>
      </dgm:t>
    </dgm:pt>
    <dgm:pt modelId="{02398CEB-4937-4BE3-A6C0-EA8837FD13E4}" type="sibTrans" cxnId="{0D76049A-B101-4886-ACB3-E38D245710D6}">
      <dgm:prSet/>
      <dgm:spPr/>
      <dgm:t>
        <a:bodyPr/>
        <a:lstStyle/>
        <a:p>
          <a:endParaRPr lang="ru-RU"/>
        </a:p>
      </dgm:t>
    </dgm:pt>
    <dgm:pt modelId="{3BFD5A68-79EA-4B8A-BBF4-17FB040BE05E}">
      <dgm:prSet phldrT="[Текст]"/>
      <dgm:spPr/>
      <dgm:t>
        <a:bodyPr/>
        <a:lstStyle/>
        <a:p>
          <a:r>
            <a:rPr lang="ru-RU" sz="4100" b="1" dirty="0" smtClean="0"/>
            <a:t>нефть</a:t>
          </a:r>
          <a:endParaRPr lang="ru-RU" sz="4100" b="1" dirty="0"/>
        </a:p>
      </dgm:t>
    </dgm:pt>
    <dgm:pt modelId="{EFCC8DD4-6F7F-49EC-AEF8-F9A23BDDB710}" type="parTrans" cxnId="{EFD1DAC7-A703-4866-8BD7-8EAF8E1D35AB}">
      <dgm:prSet/>
      <dgm:spPr/>
      <dgm:t>
        <a:bodyPr/>
        <a:lstStyle/>
        <a:p>
          <a:endParaRPr lang="ru-RU"/>
        </a:p>
      </dgm:t>
    </dgm:pt>
    <dgm:pt modelId="{51CC8725-67C0-4E82-9DC1-5C7AB7232CDD}" type="sibTrans" cxnId="{EFD1DAC7-A703-4866-8BD7-8EAF8E1D35AB}">
      <dgm:prSet/>
      <dgm:spPr/>
      <dgm:t>
        <a:bodyPr/>
        <a:lstStyle/>
        <a:p>
          <a:endParaRPr lang="ru-RU"/>
        </a:p>
      </dgm:t>
    </dgm:pt>
    <dgm:pt modelId="{45658367-0CA7-4FD4-A45B-9B2B57640002}">
      <dgm:prSet phldrT="[Текст]" custT="1"/>
      <dgm:spPr/>
      <dgm:t>
        <a:bodyPr/>
        <a:lstStyle/>
        <a:p>
          <a:r>
            <a:rPr lang="ru-RU" sz="2000" dirty="0" smtClean="0"/>
            <a:t>Перегонка нефти </a:t>
          </a:r>
          <a:endParaRPr lang="ru-RU" sz="2000" dirty="0"/>
        </a:p>
      </dgm:t>
    </dgm:pt>
    <dgm:pt modelId="{E64E2F4E-3C56-4855-8214-0A6DC3EAED58}" type="parTrans" cxnId="{ABF30A12-378E-4AC7-91C1-CE4BC8BBFD42}">
      <dgm:prSet/>
      <dgm:spPr/>
      <dgm:t>
        <a:bodyPr/>
        <a:lstStyle/>
        <a:p>
          <a:endParaRPr lang="ru-RU"/>
        </a:p>
      </dgm:t>
    </dgm:pt>
    <dgm:pt modelId="{F823B0E4-6D3D-4B6B-A5F1-EE9A1A06E067}" type="sibTrans" cxnId="{ABF30A12-378E-4AC7-91C1-CE4BC8BBFD42}">
      <dgm:prSet/>
      <dgm:spPr/>
      <dgm:t>
        <a:bodyPr/>
        <a:lstStyle/>
        <a:p>
          <a:endParaRPr lang="ru-RU"/>
        </a:p>
      </dgm:t>
    </dgm:pt>
    <dgm:pt modelId="{0B314043-915C-42BA-B9A3-7BD293F9EBC1}">
      <dgm:prSet phldrT="[Текст]" custT="1"/>
      <dgm:spPr/>
      <dgm:t>
        <a:bodyPr/>
        <a:lstStyle/>
        <a:p>
          <a:r>
            <a:rPr lang="ru-RU" sz="2000" dirty="0" smtClean="0"/>
            <a:t>Ароматизация углеводородов</a:t>
          </a:r>
          <a:endParaRPr lang="ru-RU" sz="2000" dirty="0"/>
        </a:p>
      </dgm:t>
    </dgm:pt>
    <dgm:pt modelId="{F794B6D2-7E4A-4872-8FD5-805BF1E32F36}" type="parTrans" cxnId="{6D347849-AF3E-41ED-8F0F-86ABC5C95EAE}">
      <dgm:prSet/>
      <dgm:spPr/>
      <dgm:t>
        <a:bodyPr/>
        <a:lstStyle/>
        <a:p>
          <a:endParaRPr lang="ru-RU"/>
        </a:p>
      </dgm:t>
    </dgm:pt>
    <dgm:pt modelId="{03C3BD9F-81A9-45DA-9FB6-1DA7ADF61C24}" type="sibTrans" cxnId="{6D347849-AF3E-41ED-8F0F-86ABC5C95EAE}">
      <dgm:prSet/>
      <dgm:spPr/>
      <dgm:t>
        <a:bodyPr/>
        <a:lstStyle/>
        <a:p>
          <a:endParaRPr lang="ru-RU"/>
        </a:p>
      </dgm:t>
    </dgm:pt>
    <dgm:pt modelId="{83555C4D-CE73-49F2-8362-2FABB5B437FB}" type="pres">
      <dgm:prSet presAssocID="{B08DFB7D-2CF3-4B98-877F-CE072F53061B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1F61C82-C041-4465-8398-F2A28C360E12}" type="pres">
      <dgm:prSet presAssocID="{DAC1D7D8-D834-48B8-A350-77C1FB3B8D29}" presName="centerShape" presStyleLbl="node0" presStyleIdx="0" presStyleCnt="1"/>
      <dgm:spPr/>
      <dgm:t>
        <a:bodyPr/>
        <a:lstStyle/>
        <a:p>
          <a:endParaRPr lang="ru-RU"/>
        </a:p>
      </dgm:t>
    </dgm:pt>
    <dgm:pt modelId="{B8FADB22-2B1F-48D5-9887-49DBB788732E}" type="pres">
      <dgm:prSet presAssocID="{76240609-DD85-4ED8-AE44-F12817F8CA50}" presName="parTrans" presStyleLbl="bgSibTrans2D1" presStyleIdx="0" presStyleCnt="2"/>
      <dgm:spPr/>
      <dgm:t>
        <a:bodyPr/>
        <a:lstStyle/>
        <a:p>
          <a:endParaRPr lang="ru-RU"/>
        </a:p>
      </dgm:t>
    </dgm:pt>
    <dgm:pt modelId="{3DA9D1E1-0BD1-487B-938A-8832F4096501}" type="pres">
      <dgm:prSet presAssocID="{E25D0BD1-8258-49EE-8717-62E8A3B05EFE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8798680-6E19-4DB8-B975-25E57BBC2DD0}" type="pres">
      <dgm:prSet presAssocID="{EFCC8DD4-6F7F-49EC-AEF8-F9A23BDDB710}" presName="parTrans" presStyleLbl="bgSibTrans2D1" presStyleIdx="1" presStyleCnt="2"/>
      <dgm:spPr/>
      <dgm:t>
        <a:bodyPr/>
        <a:lstStyle/>
        <a:p>
          <a:endParaRPr lang="ru-RU"/>
        </a:p>
      </dgm:t>
    </dgm:pt>
    <dgm:pt modelId="{42C9AF41-7A46-4445-B246-631200BDD7E9}" type="pres">
      <dgm:prSet presAssocID="{3BFD5A68-79EA-4B8A-BBF4-17FB040BE05E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7813345-FDC9-4D60-B870-F6CFB0A4418E}" type="presOf" srcId="{DAC1D7D8-D834-48B8-A350-77C1FB3B8D29}" destId="{91F61C82-C041-4465-8398-F2A28C360E12}" srcOrd="0" destOrd="0" presId="urn:microsoft.com/office/officeart/2005/8/layout/radial4"/>
    <dgm:cxn modelId="{177C3344-B370-448E-BFFF-2144105DE5E5}" type="presOf" srcId="{E25D0BD1-8258-49EE-8717-62E8A3B05EFE}" destId="{3DA9D1E1-0BD1-487B-938A-8832F4096501}" srcOrd="0" destOrd="0" presId="urn:microsoft.com/office/officeart/2005/8/layout/radial4"/>
    <dgm:cxn modelId="{BFD472BA-B84C-4F40-8C18-7B88289AD55E}" type="presOf" srcId="{B08DFB7D-2CF3-4B98-877F-CE072F53061B}" destId="{83555C4D-CE73-49F2-8362-2FABB5B437FB}" srcOrd="0" destOrd="0" presId="urn:microsoft.com/office/officeart/2005/8/layout/radial4"/>
    <dgm:cxn modelId="{6D347849-AF3E-41ED-8F0F-86ABC5C95EAE}" srcId="{3BFD5A68-79EA-4B8A-BBF4-17FB040BE05E}" destId="{0B314043-915C-42BA-B9A3-7BD293F9EBC1}" srcOrd="1" destOrd="0" parTransId="{F794B6D2-7E4A-4872-8FD5-805BF1E32F36}" sibTransId="{03C3BD9F-81A9-45DA-9FB6-1DA7ADF61C24}"/>
    <dgm:cxn modelId="{865E3CEC-B952-4293-84BD-3E768EB69ED6}" srcId="{DAC1D7D8-D834-48B8-A350-77C1FB3B8D29}" destId="{E25D0BD1-8258-49EE-8717-62E8A3B05EFE}" srcOrd="0" destOrd="0" parTransId="{76240609-DD85-4ED8-AE44-F12817F8CA50}" sibTransId="{F0F3C0F8-E744-44E9-B496-BB421115D7C9}"/>
    <dgm:cxn modelId="{FB3DE751-CC86-4257-8A1F-B6BABC4773D7}" srcId="{B08DFB7D-2CF3-4B98-877F-CE072F53061B}" destId="{DAC1D7D8-D834-48B8-A350-77C1FB3B8D29}" srcOrd="0" destOrd="0" parTransId="{1A2BAD8C-FE5F-4F97-91FF-ABE7CBF2E59D}" sibTransId="{5CB44759-10AC-4175-98CF-D92A86201AB6}"/>
    <dgm:cxn modelId="{EFD1DAC7-A703-4866-8BD7-8EAF8E1D35AB}" srcId="{DAC1D7D8-D834-48B8-A350-77C1FB3B8D29}" destId="{3BFD5A68-79EA-4B8A-BBF4-17FB040BE05E}" srcOrd="1" destOrd="0" parTransId="{EFCC8DD4-6F7F-49EC-AEF8-F9A23BDDB710}" sibTransId="{51CC8725-67C0-4E82-9DC1-5C7AB7232CDD}"/>
    <dgm:cxn modelId="{032F6A11-BE27-419C-A158-2AD26777DC11}" type="presOf" srcId="{2475F3F8-F55B-4F53-8AE7-C3934BE95B52}" destId="{3DA9D1E1-0BD1-487B-938A-8832F4096501}" srcOrd="0" destOrd="1" presId="urn:microsoft.com/office/officeart/2005/8/layout/radial4"/>
    <dgm:cxn modelId="{8A94C120-277B-4F00-AAA4-C29B31121CB5}" type="presOf" srcId="{0B314043-915C-42BA-B9A3-7BD293F9EBC1}" destId="{42C9AF41-7A46-4445-B246-631200BDD7E9}" srcOrd="0" destOrd="2" presId="urn:microsoft.com/office/officeart/2005/8/layout/radial4"/>
    <dgm:cxn modelId="{DE95C5B6-1303-4078-AAAF-3059158EFA3B}" type="presOf" srcId="{3BFD5A68-79EA-4B8A-BBF4-17FB040BE05E}" destId="{42C9AF41-7A46-4445-B246-631200BDD7E9}" srcOrd="0" destOrd="0" presId="urn:microsoft.com/office/officeart/2005/8/layout/radial4"/>
    <dgm:cxn modelId="{214DA280-1A52-4E1C-BEFC-BC4B528E3D26}" type="presOf" srcId="{76240609-DD85-4ED8-AE44-F12817F8CA50}" destId="{B8FADB22-2B1F-48D5-9887-49DBB788732E}" srcOrd="0" destOrd="0" presId="urn:microsoft.com/office/officeart/2005/8/layout/radial4"/>
    <dgm:cxn modelId="{5FCC90AC-7E65-42DC-9A1C-7CDAB0FD84C1}" type="presOf" srcId="{A779B902-C5B9-47ED-BFD7-7E3526B17374}" destId="{3DA9D1E1-0BD1-487B-938A-8832F4096501}" srcOrd="0" destOrd="2" presId="urn:microsoft.com/office/officeart/2005/8/layout/radial4"/>
    <dgm:cxn modelId="{0D76049A-B101-4886-ACB3-E38D245710D6}" srcId="{E25D0BD1-8258-49EE-8717-62E8A3B05EFE}" destId="{A779B902-C5B9-47ED-BFD7-7E3526B17374}" srcOrd="1" destOrd="0" parTransId="{DFDF7EB5-5B18-4B73-B147-23057D6EA39D}" sibTransId="{02398CEB-4937-4BE3-A6C0-EA8837FD13E4}"/>
    <dgm:cxn modelId="{A980E7BA-85EA-4BC5-97F1-CD37BCEA1818}" type="presOf" srcId="{45658367-0CA7-4FD4-A45B-9B2B57640002}" destId="{42C9AF41-7A46-4445-B246-631200BDD7E9}" srcOrd="0" destOrd="1" presId="urn:microsoft.com/office/officeart/2005/8/layout/radial4"/>
    <dgm:cxn modelId="{BA6BD050-BEA7-45AF-8971-DFBFB4FB9172}" srcId="{E25D0BD1-8258-49EE-8717-62E8A3B05EFE}" destId="{2475F3F8-F55B-4F53-8AE7-C3934BE95B52}" srcOrd="0" destOrd="0" parTransId="{72E02760-E6F9-49B7-ADC3-9FA3E441626B}" sibTransId="{9DCC761C-C1C4-407D-8EDD-6BF412D62EB5}"/>
    <dgm:cxn modelId="{9DB1DB9B-22AB-499C-B720-E5A3C1C45436}" type="presOf" srcId="{EFCC8DD4-6F7F-49EC-AEF8-F9A23BDDB710}" destId="{E8798680-6E19-4DB8-B975-25E57BBC2DD0}" srcOrd="0" destOrd="0" presId="urn:microsoft.com/office/officeart/2005/8/layout/radial4"/>
    <dgm:cxn modelId="{ABF30A12-378E-4AC7-91C1-CE4BC8BBFD42}" srcId="{3BFD5A68-79EA-4B8A-BBF4-17FB040BE05E}" destId="{45658367-0CA7-4FD4-A45B-9B2B57640002}" srcOrd="0" destOrd="0" parTransId="{E64E2F4E-3C56-4855-8214-0A6DC3EAED58}" sibTransId="{F823B0E4-6D3D-4B6B-A5F1-EE9A1A06E067}"/>
    <dgm:cxn modelId="{DB04C944-6C2A-47C9-9747-43BBB9583463}" type="presParOf" srcId="{83555C4D-CE73-49F2-8362-2FABB5B437FB}" destId="{91F61C82-C041-4465-8398-F2A28C360E12}" srcOrd="0" destOrd="0" presId="urn:microsoft.com/office/officeart/2005/8/layout/radial4"/>
    <dgm:cxn modelId="{E133FB8B-B407-401B-81FA-9ACD286F616E}" type="presParOf" srcId="{83555C4D-CE73-49F2-8362-2FABB5B437FB}" destId="{B8FADB22-2B1F-48D5-9887-49DBB788732E}" srcOrd="1" destOrd="0" presId="urn:microsoft.com/office/officeart/2005/8/layout/radial4"/>
    <dgm:cxn modelId="{802584B6-8F07-4B5E-AD2E-8CFA115AFB1A}" type="presParOf" srcId="{83555C4D-CE73-49F2-8362-2FABB5B437FB}" destId="{3DA9D1E1-0BD1-487B-938A-8832F4096501}" srcOrd="2" destOrd="0" presId="urn:microsoft.com/office/officeart/2005/8/layout/radial4"/>
    <dgm:cxn modelId="{9B6D7996-6DBE-4F4D-AC98-F78F1C7FBC87}" type="presParOf" srcId="{83555C4D-CE73-49F2-8362-2FABB5B437FB}" destId="{E8798680-6E19-4DB8-B975-25E57BBC2DD0}" srcOrd="3" destOrd="0" presId="urn:microsoft.com/office/officeart/2005/8/layout/radial4"/>
    <dgm:cxn modelId="{0B93DA8A-1392-4B25-B440-9A7CCCE10ED2}" type="presParOf" srcId="{83555C4D-CE73-49F2-8362-2FABB5B437FB}" destId="{42C9AF41-7A46-4445-B246-631200BDD7E9}" srcOrd="4" destOrd="0" presId="urn:microsoft.com/office/officeart/2005/8/layout/radial4"/>
  </dgm:cxnLst>
  <dgm:bg/>
  <dgm:whole/>
  <dgm:extLst>
    <a:ext uri="http://schemas.microsoft.com/office/drawing/2008/diagram"/>
  </dgm:extLst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A69EED9-1AD5-46E5-8920-2147FD8BC040}" type="datetimeFigureOut">
              <a:rPr lang="ru-RU"/>
              <a:pPr>
                <a:defRPr/>
              </a:pPr>
              <a:t>03.05.2013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0113" y="739775"/>
            <a:ext cx="493553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100" y="4687888"/>
            <a:ext cx="5389563" cy="44418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4188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4763" y="9374188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3A53936-7F32-4B08-9868-E120C17F54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048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228977F-6921-4316-9B99-D8D5EBFA89BA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ABB41D-D46A-40E3-8729-9202C2D25F63}" type="datetime1">
              <a:rPr lang="ru-RU"/>
              <a:pPr>
                <a:defRPr/>
              </a:pPr>
              <a:t>03.05.2013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3385B2-8C11-472E-96E1-61D33202AE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C919A9-5A6D-48DC-9960-205F01919C14}" type="datetime1">
              <a:rPr lang="ru-RU"/>
              <a:pPr>
                <a:defRPr/>
              </a:pPr>
              <a:t>03.05.2013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9945A4-6251-49DD-85BE-C282131A87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EDC829-0BCD-49D5-8489-CEE408E46DE9}" type="datetime1">
              <a:rPr lang="ru-RU"/>
              <a:pPr>
                <a:defRPr/>
              </a:pPr>
              <a:t>03.05.2013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FA4BA7-CCCA-4458-BE25-099C2E9E47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DA92D8-166D-4D45-A87E-17888731C5DB}" type="datetime1">
              <a:rPr lang="ru-RU"/>
              <a:pPr>
                <a:defRPr/>
              </a:pPr>
              <a:t>03.05.2013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321DAA-DAF3-4A3B-8139-4E1BCE9E3C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A36636-40AC-4E9F-A4FD-3751C50DB018}" type="datetime1">
              <a:rPr lang="ru-RU"/>
              <a:pPr>
                <a:defRPr/>
              </a:pPr>
              <a:t>03.05.2013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DA256-7227-4C45-87D3-E880BDC2EA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9FB9D1-B090-4A1E-B24F-234BBF302930}" type="datetime1">
              <a:rPr lang="ru-RU"/>
              <a:pPr>
                <a:defRPr/>
              </a:pPr>
              <a:t>03.05.2013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E85625-987A-4FC9-9F4D-0A235B42C7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885007-D543-4396-8B29-DEF9B8BD68AD}" type="datetime1">
              <a:rPr lang="ru-RU"/>
              <a:pPr>
                <a:defRPr/>
              </a:pPr>
              <a:t>03.05.2013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13A0CA-7F4B-41C0-9D3A-76B8A03DB6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D246D6-15A6-4FB5-AEB2-9F307036D679}" type="datetime1">
              <a:rPr lang="ru-RU"/>
              <a:pPr>
                <a:defRPr/>
              </a:pPr>
              <a:t>03.05.2013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3FAE9B-43FA-4EAF-A8E1-F7FE540D73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4F8889-FAB8-451D-B454-4277E1BDA12E}" type="datetime1">
              <a:rPr lang="ru-RU"/>
              <a:pPr>
                <a:defRPr/>
              </a:pPr>
              <a:t>03.05.2013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DB66F3-46B7-44E0-9686-12B9314795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84D204-8641-4FCB-9EDB-6C462F24CD85}" type="datetime1">
              <a:rPr lang="ru-RU"/>
              <a:pPr>
                <a:defRPr/>
              </a:pPr>
              <a:t>03.05.2013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38648F-5967-4AF0-AFB0-34681CFCF7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4CBBB-3394-4500-A5A0-D5C0541C8C7B}" type="datetime1">
              <a:rPr lang="ru-RU"/>
              <a:pPr>
                <a:defRPr/>
              </a:pPr>
              <a:t>03.05.2013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FDB843-C605-48E6-A741-C7F1FABDB4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58B5113-5C01-415A-B3D4-3D6307BD93A7}" type="datetime1">
              <a:rPr lang="ru-RU"/>
              <a:pPr>
                <a:defRPr/>
              </a:pPr>
              <a:t>03.05.2013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A48EBE"/>
                </a:solidFill>
                <a:latin typeface="Calibri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23AB594-F519-4ACE-85B9-30A4395FE2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 spd="med">
    <p:wheel spokes="8"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22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bse.sci-lib.com/article077157.html" TargetMode="External"/><Relationship Id="rId2" Type="http://schemas.openxmlformats.org/officeDocument/2006/relationships/hyperlink" Target="http://bse.sci-lib.com/article115328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ca-calcium.info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gif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09E81A8-2F5E-4C6D-98CC-B19511D00D3F}" type="slidenum">
              <a:rPr lang="ru-RU"/>
              <a:pPr>
                <a:defRPr/>
              </a:pPr>
              <a:t>1</a:t>
            </a:fld>
            <a:endParaRPr lang="ru-RU"/>
          </a:p>
        </p:txBody>
      </p:sp>
      <p:pic>
        <p:nvPicPr>
          <p:cNvPr id="14337" name="Рисунок 5" descr="Рисунок1.jpg"/>
          <p:cNvPicPr>
            <a:picLocks noChangeAspect="1"/>
          </p:cNvPicPr>
          <p:nvPr/>
        </p:nvPicPr>
        <p:blipFill>
          <a:blip r:embed="rId2">
            <a:lum bright="18000" contrast="-5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827088" y="1916113"/>
            <a:ext cx="7772400" cy="27432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4800" b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no Pro"/>
              </a:rPr>
              <a:t>Ароматические углеводороды.</a:t>
            </a:r>
            <a:br>
              <a:rPr lang="ru-RU" sz="4800" b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no Pro"/>
              </a:rPr>
            </a:br>
            <a:r>
              <a:rPr lang="ru-RU" sz="4800" b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no Pro"/>
              </a:rPr>
              <a:t>Реакции электрофильного замещения. </a:t>
            </a:r>
            <a:endParaRPr lang="ru-RU" sz="4000" smtClean="0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985EE4-9E11-4FE5-A7B0-21B29AD1168E}" type="slidenum">
              <a:rPr lang="ru-RU"/>
              <a:pPr>
                <a:defRPr/>
              </a:pPr>
              <a:t>10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no Pro" pitchFamily="18" charset="0"/>
              </a:rPr>
              <a:t>Электронное строение бензола</a:t>
            </a:r>
            <a:endParaRPr lang="ru-RU" sz="40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no Pro" pitchFamily="18" charset="0"/>
            </a:endParaRPr>
          </a:p>
        </p:txBody>
      </p:sp>
      <p:pic>
        <p:nvPicPr>
          <p:cNvPr id="24578" name="Содержимое 6" descr="benzol-s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85750" y="1785938"/>
            <a:ext cx="4445000" cy="3000375"/>
          </a:xfrm>
          <a:ln w="38100">
            <a:solidFill>
              <a:srgbClr val="7030A0"/>
            </a:solidFill>
          </a:ln>
        </p:spPr>
      </p:pic>
      <p:pic>
        <p:nvPicPr>
          <p:cNvPr id="24579" name="Рисунок 7" descr="benzol-p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3563" y="1643063"/>
            <a:ext cx="2540000" cy="3149600"/>
          </a:xfrm>
          <a:prstGeom prst="rect">
            <a:avLst/>
          </a:prstGeom>
          <a:noFill/>
          <a:ln w="38100">
            <a:solidFill>
              <a:srgbClr val="7030A0"/>
            </a:solidFill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642938" y="5000625"/>
            <a:ext cx="3786187" cy="5715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7030A0"/>
                </a:solidFill>
              </a:rPr>
              <a:t>Образование </a:t>
            </a:r>
            <a:r>
              <a:rPr lang="ru-RU" dirty="0" err="1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σ</a:t>
            </a:r>
            <a:r>
              <a:rPr lang="ru-RU" dirty="0" err="1">
                <a:solidFill>
                  <a:srgbClr val="7030A0"/>
                </a:solidFill>
              </a:rPr>
              <a:t>-связей </a:t>
            </a:r>
            <a:r>
              <a:rPr lang="ru-RU" dirty="0">
                <a:solidFill>
                  <a:srgbClr val="7030A0"/>
                </a:solidFill>
              </a:rPr>
              <a:t>между атомами углерода 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643563" y="4929188"/>
            <a:ext cx="2500312" cy="642937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7030A0"/>
                </a:solidFill>
              </a:rPr>
              <a:t>Образование </a:t>
            </a:r>
            <a:r>
              <a:rPr lang="ru-RU" sz="2400" dirty="0" err="1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π</a:t>
            </a:r>
            <a:r>
              <a:rPr lang="ru-RU" dirty="0" err="1">
                <a:solidFill>
                  <a:srgbClr val="7030A0"/>
                </a:solidFill>
              </a:rPr>
              <a:t>-облака</a:t>
            </a:r>
            <a:r>
              <a:rPr lang="ru-RU" dirty="0">
                <a:solidFill>
                  <a:srgbClr val="7030A0"/>
                </a:solidFill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7030A0"/>
                </a:solidFill>
              </a:rPr>
              <a:t>в молекуле бензола</a:t>
            </a: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74B800-FB4D-49FB-A17F-75C0AD6D1B21}" type="slidenum">
              <a:rPr lang="ru-RU"/>
              <a:pPr>
                <a:defRPr/>
              </a:pPr>
              <a:t>11</a:t>
            </a:fld>
            <a:endParaRPr lang="ru-RU"/>
          </a:p>
        </p:txBody>
      </p:sp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>
          <a:xfrm>
            <a:off x="457200" y="142875"/>
            <a:ext cx="8229600" cy="857250"/>
          </a:xfrm>
        </p:spPr>
        <p:txBody>
          <a:bodyPr/>
          <a:lstStyle/>
          <a:p>
            <a:pPr eaLnBrk="1" hangingPunct="1"/>
            <a:r>
              <a:rPr lang="ru-RU" b="1" smtClean="0">
                <a:latin typeface="Arno Pro"/>
              </a:rPr>
              <a:t>             Обобщение</a:t>
            </a:r>
          </a:p>
        </p:txBody>
      </p:sp>
      <p:pic>
        <p:nvPicPr>
          <p:cNvPr id="25602" name="Содержимое 7" descr="1orgvesh8.jpg"/>
          <p:cNvPicPr>
            <a:picLocks noGrp="1" noChangeAspect="1"/>
          </p:cNvPicPr>
          <p:nvPr>
            <p:ph idx="1"/>
          </p:nvPr>
        </p:nvPicPr>
        <p:blipFill>
          <a:blip r:embed="rId2"/>
          <a:srcRect t="9718" b="3780"/>
          <a:stretch>
            <a:fillRect/>
          </a:stretch>
        </p:blipFill>
        <p:spPr>
          <a:xfrm>
            <a:off x="3071813" y="857250"/>
            <a:ext cx="4719637" cy="5715000"/>
          </a:xfrm>
          <a:ln w="57150">
            <a:solidFill>
              <a:schemeClr val="tx1"/>
            </a:solidFill>
          </a:ln>
        </p:spPr>
      </p:pic>
      <p:pic>
        <p:nvPicPr>
          <p:cNvPr id="25603" name="Рисунок 3" descr="ucos34r56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8" y="1214438"/>
            <a:ext cx="2638425" cy="218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074593-9689-4EDF-85C1-991C64FC7E32}" type="slidenum">
              <a:rPr lang="ru-RU"/>
              <a:pPr>
                <a:defRPr/>
              </a:pPr>
              <a:t>12</a:t>
            </a:fld>
            <a:endParaRPr lang="ru-RU"/>
          </a:p>
        </p:txBody>
      </p:sp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smtClean="0">
                <a:solidFill>
                  <a:srgbClr val="7030A0"/>
                </a:solidFill>
                <a:latin typeface="Arno Pro"/>
              </a:rPr>
              <a:t>Формулы бензола</a:t>
            </a:r>
          </a:p>
        </p:txBody>
      </p:sp>
      <p:pic>
        <p:nvPicPr>
          <p:cNvPr id="26626" name="Содержимое 9" descr="u714.gif"/>
          <p:cNvPicPr>
            <a:picLocks noGrp="1" noChangeAspect="1"/>
          </p:cNvPicPr>
          <p:nvPr>
            <p:ph idx="1"/>
          </p:nvPr>
        </p:nvPicPr>
        <p:blipFill>
          <a:blip r:embed="rId2"/>
          <a:srcRect l="4784" t="1289" r="4784" b="1289"/>
          <a:stretch>
            <a:fillRect/>
          </a:stretch>
        </p:blipFill>
        <p:spPr>
          <a:xfrm>
            <a:off x="2428875" y="1500188"/>
            <a:ext cx="3827463" cy="3857625"/>
          </a:xfrm>
          <a:ln w="38100">
            <a:solidFill>
              <a:srgbClr val="7030A0"/>
            </a:solidFill>
          </a:ln>
        </p:spPr>
      </p:pic>
      <p:pic>
        <p:nvPicPr>
          <p:cNvPr id="26627" name="Рисунок 3" descr="benzene-density-esp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14313"/>
            <a:ext cx="2143125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Рисунок 5" descr="benzene-density-esp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286000"/>
            <a:ext cx="2143125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Рисунок 6" descr="benzene-density-esp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429125"/>
            <a:ext cx="2143125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01FF66-9EC9-47B2-AF70-A31023070E81}" type="slidenum">
              <a:rPr lang="ru-RU"/>
              <a:pPr>
                <a:defRPr/>
              </a:pPr>
              <a:t>13</a:t>
            </a:fld>
            <a:endParaRPr lang="ru-RU"/>
          </a:p>
        </p:txBody>
      </p:sp>
      <p:sp>
        <p:nvSpPr>
          <p:cNvPr id="2764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5400" b="1" smtClean="0">
                <a:latin typeface="Arno Pro"/>
              </a:rPr>
              <a:t>Гомологи бензола</a:t>
            </a:r>
          </a:p>
        </p:txBody>
      </p:sp>
      <p:sp>
        <p:nvSpPr>
          <p:cNvPr id="27650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z="2800" smtClean="0"/>
              <a:t>Образуются при замещении водородных атомов в молекуле бензола различными радикалами:</a:t>
            </a:r>
          </a:p>
        </p:txBody>
      </p:sp>
      <p:pic>
        <p:nvPicPr>
          <p:cNvPr id="4" name="Рисунок 3" descr="DSCN3860.JPG"/>
          <p:cNvPicPr>
            <a:picLocks noChangeAspect="1"/>
          </p:cNvPicPr>
          <p:nvPr/>
        </p:nvPicPr>
        <p:blipFill>
          <a:blip r:embed="rId2" cstate="print">
            <a:lum bright="11000" contrast="66000"/>
          </a:blip>
          <a:stretch>
            <a:fillRect/>
          </a:stretch>
        </p:blipFill>
        <p:spPr>
          <a:xfrm>
            <a:off x="285720" y="3286124"/>
            <a:ext cx="8494948" cy="2000264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53646-740A-45F5-B0D7-4A7BA2DE37D2}" type="slidenum">
              <a:rPr lang="ru-RU"/>
              <a:pPr>
                <a:defRPr/>
              </a:pPr>
              <a:t>14</a:t>
            </a:fld>
            <a:endParaRPr lang="ru-RU"/>
          </a:p>
        </p:txBody>
      </p:sp>
      <p:sp>
        <p:nvSpPr>
          <p:cNvPr id="28673" name="Содержимое 2"/>
          <p:cNvSpPr>
            <a:spLocks noGrp="1"/>
          </p:cNvSpPr>
          <p:nvPr>
            <p:ph idx="1"/>
          </p:nvPr>
        </p:nvSpPr>
        <p:spPr>
          <a:xfrm>
            <a:off x="428625" y="214313"/>
            <a:ext cx="8229600" cy="2071687"/>
          </a:xfrm>
        </p:spPr>
        <p:txBody>
          <a:bodyPr/>
          <a:lstStyle/>
          <a:p>
            <a:pPr eaLnBrk="1" hangingPunct="1"/>
            <a:r>
              <a:rPr lang="ru-RU" smtClean="0">
                <a:latin typeface="Arno Pro"/>
              </a:rPr>
              <a:t>В молекуле бензола атомы водорода могут быть замещены несколькими радикалами, тогда образуются </a:t>
            </a:r>
            <a:r>
              <a:rPr lang="ru-RU" i="1" smtClean="0">
                <a:latin typeface="Arno Pro"/>
              </a:rPr>
              <a:t>орто-, мета-</a:t>
            </a:r>
            <a:r>
              <a:rPr lang="ru-RU" smtClean="0">
                <a:latin typeface="Arno Pro"/>
              </a:rPr>
              <a:t> и </a:t>
            </a:r>
            <a:r>
              <a:rPr lang="ru-RU" i="1" smtClean="0">
                <a:latin typeface="Arno Pro"/>
              </a:rPr>
              <a:t>пара-</a:t>
            </a:r>
            <a:r>
              <a:rPr lang="ru-RU" smtClean="0">
                <a:latin typeface="Arno Pro"/>
              </a:rPr>
              <a:t> производные бензола:</a:t>
            </a:r>
          </a:p>
        </p:txBody>
      </p:sp>
      <p:pic>
        <p:nvPicPr>
          <p:cNvPr id="28674" name="Рисунок 3" descr="DSCN3858.JPG"/>
          <p:cNvPicPr>
            <a:picLocks noChangeAspect="1"/>
          </p:cNvPicPr>
          <p:nvPr/>
        </p:nvPicPr>
        <p:blipFill>
          <a:blip r:embed="rId2">
            <a:lum bright="18000" contrast="32000"/>
          </a:blip>
          <a:srcRect/>
          <a:stretch>
            <a:fillRect/>
          </a:stretch>
        </p:blipFill>
        <p:spPr bwMode="auto">
          <a:xfrm>
            <a:off x="500063" y="2571750"/>
            <a:ext cx="8191500" cy="2487613"/>
          </a:xfrm>
          <a:prstGeom prst="rect">
            <a:avLst/>
          </a:prstGeom>
          <a:noFill/>
          <a:ln w="38100">
            <a:solidFill>
              <a:srgbClr val="7030A0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2EFF3C-6B7B-4199-84A9-438A74D8BB16}" type="slidenum">
              <a:rPr lang="ru-RU"/>
              <a:pPr>
                <a:defRPr/>
              </a:pPr>
              <a:t>15</a:t>
            </a:fld>
            <a:endParaRPr lang="ru-RU"/>
          </a:p>
        </p:txBody>
      </p:sp>
      <p:sp>
        <p:nvSpPr>
          <p:cNvPr id="29697" name="Содержимое 2"/>
          <p:cNvSpPr>
            <a:spLocks noGrp="1"/>
          </p:cNvSpPr>
          <p:nvPr>
            <p:ph idx="1"/>
          </p:nvPr>
        </p:nvSpPr>
        <p:spPr>
          <a:xfrm>
            <a:off x="428625" y="214313"/>
            <a:ext cx="8229600" cy="4000500"/>
          </a:xfrm>
        </p:spPr>
        <p:txBody>
          <a:bodyPr/>
          <a:lstStyle/>
          <a:p>
            <a:pPr eaLnBrk="1" hangingPunct="1"/>
            <a:r>
              <a:rPr lang="ru-RU" smtClean="0">
                <a:latin typeface="Arno Pro"/>
              </a:rPr>
              <a:t>Известны ароматические соединения, в боковых цепях которых имеются радикалы непредельных углеводородов. Простейший представитель – </a:t>
            </a:r>
            <a:r>
              <a:rPr lang="ru-RU" b="1" smtClean="0">
                <a:latin typeface="Arno Pro"/>
              </a:rPr>
              <a:t>стирол</a:t>
            </a:r>
            <a:r>
              <a:rPr lang="ru-RU" smtClean="0">
                <a:latin typeface="Arno Pro"/>
              </a:rPr>
              <a:t>:</a:t>
            </a:r>
          </a:p>
          <a:p>
            <a:pPr eaLnBrk="1" hangingPunct="1"/>
            <a:r>
              <a:rPr lang="ru-RU" smtClean="0">
                <a:latin typeface="Arno Pro"/>
              </a:rPr>
              <a:t>                                     </a:t>
            </a:r>
          </a:p>
          <a:p>
            <a:pPr eaLnBrk="1" hangingPunct="1"/>
            <a:r>
              <a:rPr lang="ru-RU" smtClean="0">
                <a:latin typeface="Arno Pro"/>
              </a:rPr>
              <a:t>                                       </a:t>
            </a:r>
            <a:r>
              <a:rPr lang="ru-RU" b="1" smtClean="0">
                <a:solidFill>
                  <a:srgbClr val="7030A0"/>
                </a:solidFill>
                <a:latin typeface="Arno Pro"/>
              </a:rPr>
              <a:t>Является ли он </a:t>
            </a:r>
          </a:p>
          <a:p>
            <a:pPr eaLnBrk="1" hangingPunct="1"/>
            <a:r>
              <a:rPr lang="ru-RU" b="1" smtClean="0">
                <a:solidFill>
                  <a:srgbClr val="7030A0"/>
                </a:solidFill>
                <a:latin typeface="Arno Pro"/>
              </a:rPr>
              <a:t>                                  гомологом   бензола?</a:t>
            </a:r>
          </a:p>
        </p:txBody>
      </p:sp>
      <p:pic>
        <p:nvPicPr>
          <p:cNvPr id="29698" name="Рисунок 3" descr="DSCN3859.JPG"/>
          <p:cNvPicPr>
            <a:picLocks noChangeAspect="1"/>
          </p:cNvPicPr>
          <p:nvPr/>
        </p:nvPicPr>
        <p:blipFill>
          <a:blip r:embed="rId2">
            <a:lum bright="26000" contrast="60000"/>
          </a:blip>
          <a:srcRect/>
          <a:stretch>
            <a:fillRect/>
          </a:stretch>
        </p:blipFill>
        <p:spPr bwMode="auto">
          <a:xfrm>
            <a:off x="500063" y="2428875"/>
            <a:ext cx="2638425" cy="3773488"/>
          </a:xfrm>
          <a:prstGeom prst="rect">
            <a:avLst/>
          </a:prstGeom>
          <a:noFill/>
          <a:ln w="38100">
            <a:solidFill>
              <a:srgbClr val="7030A0"/>
            </a:solidFill>
            <a:miter lim="800000"/>
            <a:headEnd/>
            <a:tailEnd/>
          </a:ln>
        </p:spPr>
      </p:pic>
      <p:pic>
        <p:nvPicPr>
          <p:cNvPr id="29699" name="Рисунок 4" descr="ucos760989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72375" y="3071813"/>
            <a:ext cx="952500" cy="1892300"/>
          </a:xfrm>
          <a:prstGeom prst="rect">
            <a:avLst/>
          </a:prstGeom>
          <a:noFill/>
          <a:ln w="38100">
            <a:solidFill>
              <a:srgbClr val="7030A0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95E7B6-FF6E-4E60-8379-3B8BA7FAED41}" type="slidenum">
              <a:rPr lang="ru-RU"/>
              <a:pPr>
                <a:defRPr/>
              </a:pPr>
              <a:t>16</a:t>
            </a:fld>
            <a:endParaRPr lang="ru-RU"/>
          </a:p>
        </p:txBody>
      </p:sp>
      <p:sp>
        <p:nvSpPr>
          <p:cNvPr id="3072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latin typeface="Arno Pro"/>
              </a:rPr>
              <a:t>Получение бензола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0723" name="Рисунок 4" descr="1264765093_coal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5750" y="4000500"/>
            <a:ext cx="2476500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4" name="Рисунок 5" descr="Безымянный.bmp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357938" y="4000500"/>
            <a:ext cx="2571750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D4AB1D-D9F8-46FB-85FC-F7796A8DD669}" type="slidenum">
              <a:rPr lang="ru-RU"/>
              <a:pPr>
                <a:defRPr/>
              </a:pPr>
              <a:t>17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latin typeface="Arno Pro" pitchFamily="18" charset="0"/>
              </a:rPr>
              <a:t>Реакции получения ароматических углеводородов</a:t>
            </a:r>
            <a:endParaRPr lang="ru-RU" b="1" dirty="0">
              <a:latin typeface="Arno Pro" pitchFamily="18" charset="0"/>
            </a:endParaRPr>
          </a:p>
        </p:txBody>
      </p:sp>
      <p:pic>
        <p:nvPicPr>
          <p:cNvPr id="31746" name="Рисунок 4" descr="ch-613.gif"/>
          <p:cNvPicPr>
            <a:picLocks noChangeAspect="1"/>
          </p:cNvPicPr>
          <p:nvPr/>
        </p:nvPicPr>
        <p:blipFill>
          <a:blip r:embed="rId2"/>
          <a:srcRect l="18182" r="15150" b="56097"/>
          <a:stretch>
            <a:fillRect/>
          </a:stretch>
        </p:blipFill>
        <p:spPr bwMode="auto">
          <a:xfrm>
            <a:off x="142875" y="4000500"/>
            <a:ext cx="4071938" cy="1400175"/>
          </a:xfrm>
          <a:prstGeom prst="rect">
            <a:avLst/>
          </a:prstGeom>
          <a:noFill/>
          <a:ln w="28575">
            <a:solidFill>
              <a:srgbClr val="7030A0"/>
            </a:solidFill>
            <a:miter lim="800000"/>
            <a:headEnd/>
            <a:tailEnd/>
          </a:ln>
        </p:spPr>
      </p:pic>
      <p:pic>
        <p:nvPicPr>
          <p:cNvPr id="31747" name="Рисунок 5" descr="u327.gif"/>
          <p:cNvPicPr>
            <a:picLocks noChangeAspect="1"/>
          </p:cNvPicPr>
          <p:nvPr/>
        </p:nvPicPr>
        <p:blipFill>
          <a:blip r:embed="rId3"/>
          <a:srcRect t="13333" b="51111"/>
          <a:stretch>
            <a:fillRect/>
          </a:stretch>
        </p:blipFill>
        <p:spPr bwMode="auto">
          <a:xfrm>
            <a:off x="142875" y="1428750"/>
            <a:ext cx="4071938" cy="1357313"/>
          </a:xfrm>
          <a:prstGeom prst="rect">
            <a:avLst/>
          </a:prstGeom>
          <a:noFill/>
          <a:ln w="28575">
            <a:solidFill>
              <a:srgbClr val="7030A0"/>
            </a:solidFill>
            <a:miter lim="800000"/>
            <a:headEnd/>
            <a:tailEnd/>
          </a:ln>
        </p:spPr>
      </p:pic>
      <p:pic>
        <p:nvPicPr>
          <p:cNvPr id="31748" name="Рисунок 6" descr="u327.gif"/>
          <p:cNvPicPr>
            <a:picLocks noChangeAspect="1"/>
          </p:cNvPicPr>
          <p:nvPr/>
        </p:nvPicPr>
        <p:blipFill>
          <a:blip r:embed="rId3"/>
          <a:srcRect t="55415" b="12094"/>
          <a:stretch>
            <a:fillRect/>
          </a:stretch>
        </p:blipFill>
        <p:spPr bwMode="auto">
          <a:xfrm>
            <a:off x="142875" y="2857500"/>
            <a:ext cx="4071938" cy="1071563"/>
          </a:xfrm>
          <a:prstGeom prst="rect">
            <a:avLst/>
          </a:prstGeom>
          <a:noFill/>
          <a:ln w="28575">
            <a:solidFill>
              <a:srgbClr val="7030A0"/>
            </a:solidFill>
            <a:miter lim="800000"/>
            <a:headEnd/>
            <a:tailEnd/>
          </a:ln>
        </p:spPr>
      </p:pic>
      <p:sp>
        <p:nvSpPr>
          <p:cNvPr id="31749" name="Содержимое 7"/>
          <p:cNvSpPr>
            <a:spLocks noGrp="1"/>
          </p:cNvSpPr>
          <p:nvPr>
            <p:ph idx="1"/>
          </p:nvPr>
        </p:nvSpPr>
        <p:spPr>
          <a:xfrm>
            <a:off x="5072063" y="1571625"/>
            <a:ext cx="3929062" cy="5043488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1400" smtClean="0"/>
              <a:t>                                                           </a:t>
            </a:r>
            <a:r>
              <a:rPr lang="en-US" sz="1600" smtClean="0"/>
              <a:t>Pt </a:t>
            </a:r>
            <a:r>
              <a:rPr lang="ru-RU" sz="1600" smtClean="0"/>
              <a:t>или</a:t>
            </a:r>
            <a:r>
              <a:rPr lang="en-US" sz="1600" smtClean="0"/>
              <a:t> Pd</a:t>
            </a:r>
            <a:r>
              <a:rPr lang="ru-RU" sz="1600" smtClean="0"/>
              <a:t>, 300</a:t>
            </a:r>
            <a:r>
              <a:rPr lang="ru-RU" sz="1600" baseline="30000" smtClean="0"/>
              <a:t>0</a:t>
            </a:r>
            <a:r>
              <a:rPr lang="ru-RU" sz="1600" smtClean="0"/>
              <a:t>С</a:t>
            </a:r>
          </a:p>
          <a:p>
            <a:pPr eaLnBrk="1" hangingPunct="1">
              <a:buFont typeface="Arial" charset="0"/>
              <a:buNone/>
            </a:pPr>
            <a:r>
              <a:rPr lang="ru-RU" sz="2400" smtClean="0"/>
              <a:t>Метилциклогексан                        </a:t>
            </a:r>
          </a:p>
          <a:p>
            <a:pPr eaLnBrk="1" hangingPunct="1">
              <a:buFont typeface="Arial" charset="0"/>
              <a:buNone/>
            </a:pPr>
            <a:r>
              <a:rPr lang="ru-RU" sz="2400" smtClean="0"/>
              <a:t>               метилбензол</a:t>
            </a:r>
          </a:p>
          <a:p>
            <a:pPr eaLnBrk="1" hangingPunct="1">
              <a:buFont typeface="Arial" charset="0"/>
              <a:buNone/>
            </a:pPr>
            <a:endParaRPr lang="ru-RU" sz="1400" smtClean="0"/>
          </a:p>
          <a:p>
            <a:pPr eaLnBrk="1" hangingPunct="1">
              <a:buFont typeface="Arial" charset="0"/>
              <a:buNone/>
            </a:pPr>
            <a:r>
              <a:rPr lang="ru-RU" sz="1400" smtClean="0"/>
              <a:t>                                      </a:t>
            </a:r>
          </a:p>
          <a:p>
            <a:pPr eaLnBrk="1" hangingPunct="1">
              <a:buFont typeface="Arial" charset="0"/>
              <a:buNone/>
            </a:pPr>
            <a:r>
              <a:rPr lang="ru-RU" sz="1400" smtClean="0"/>
              <a:t>                                 </a:t>
            </a:r>
            <a:r>
              <a:rPr lang="en-US" sz="1600" smtClean="0"/>
              <a:t>Pt</a:t>
            </a:r>
            <a:r>
              <a:rPr lang="ru-RU" sz="1600" smtClean="0"/>
              <a:t>, 300</a:t>
            </a:r>
            <a:r>
              <a:rPr lang="ru-RU" sz="1600" baseline="30000" smtClean="0"/>
              <a:t>0</a:t>
            </a:r>
            <a:r>
              <a:rPr lang="ru-RU" sz="1600" smtClean="0"/>
              <a:t>С                  </a:t>
            </a:r>
          </a:p>
          <a:p>
            <a:pPr eaLnBrk="1" hangingPunct="1">
              <a:buFont typeface="Arial" charset="0"/>
              <a:buNone/>
            </a:pPr>
            <a:r>
              <a:rPr lang="ru-RU" sz="1400" smtClean="0"/>
              <a:t>  </a:t>
            </a:r>
            <a:r>
              <a:rPr lang="ru-RU" sz="2400" smtClean="0"/>
              <a:t>Гексан                        бензол    </a:t>
            </a:r>
            <a:r>
              <a:rPr lang="ru-RU" sz="1400" smtClean="0"/>
              <a:t>                          </a:t>
            </a:r>
          </a:p>
          <a:p>
            <a:pPr eaLnBrk="1" hangingPunct="1">
              <a:buFont typeface="Arial" charset="0"/>
              <a:buNone/>
            </a:pPr>
            <a:r>
              <a:rPr lang="ru-RU" sz="2400" smtClean="0"/>
              <a:t>        </a:t>
            </a:r>
          </a:p>
          <a:p>
            <a:pPr eaLnBrk="1" hangingPunct="1">
              <a:buFont typeface="Arial" charset="0"/>
              <a:buNone/>
            </a:pPr>
            <a:r>
              <a:rPr lang="ru-RU" sz="2400" smtClean="0"/>
              <a:t>                      </a:t>
            </a:r>
            <a:r>
              <a:rPr lang="en-US" sz="1600" smtClean="0"/>
              <a:t>Pt </a:t>
            </a:r>
            <a:r>
              <a:rPr lang="ru-RU" sz="1600" smtClean="0"/>
              <a:t>или</a:t>
            </a:r>
            <a:r>
              <a:rPr lang="en-US" sz="1600" smtClean="0"/>
              <a:t>Pd</a:t>
            </a:r>
            <a:r>
              <a:rPr lang="ru-RU" sz="1600" smtClean="0"/>
              <a:t>, 300</a:t>
            </a:r>
            <a:r>
              <a:rPr lang="ru-RU" sz="1600" baseline="30000" smtClean="0"/>
              <a:t>0</a:t>
            </a:r>
            <a:r>
              <a:rPr lang="ru-RU" sz="1600" smtClean="0"/>
              <a:t>С</a:t>
            </a:r>
          </a:p>
          <a:p>
            <a:pPr eaLnBrk="1" hangingPunct="1">
              <a:buFont typeface="Arial" charset="0"/>
              <a:buNone/>
            </a:pPr>
            <a:r>
              <a:rPr lang="ru-RU" sz="2400" smtClean="0"/>
              <a:t>Циклогексан                 бензол</a:t>
            </a:r>
            <a:endParaRPr lang="en-US" sz="2400" smtClean="0"/>
          </a:p>
          <a:p>
            <a:pPr eaLnBrk="1" hangingPunct="1">
              <a:buFont typeface="Arial" charset="0"/>
              <a:buNone/>
            </a:pPr>
            <a:r>
              <a:rPr lang="ru-RU" sz="1600" smtClean="0"/>
              <a:t>                                </a:t>
            </a:r>
          </a:p>
          <a:p>
            <a:pPr eaLnBrk="1" hangingPunct="1">
              <a:buFont typeface="Arial" charset="0"/>
              <a:buNone/>
            </a:pPr>
            <a:r>
              <a:rPr lang="ru-RU" sz="1600" smtClean="0"/>
              <a:t>                                С,  450 – 500</a:t>
            </a:r>
            <a:r>
              <a:rPr lang="ru-RU" sz="1600" baseline="30000" smtClean="0"/>
              <a:t>0</a:t>
            </a:r>
            <a:r>
              <a:rPr lang="ru-RU" sz="1600" smtClean="0"/>
              <a:t>С</a:t>
            </a:r>
            <a:endParaRPr lang="en-US" sz="1600" smtClean="0"/>
          </a:p>
          <a:p>
            <a:pPr eaLnBrk="1" hangingPunct="1">
              <a:buFont typeface="Arial" charset="0"/>
              <a:buNone/>
            </a:pPr>
            <a:r>
              <a:rPr lang="en-US" sz="2400" smtClean="0"/>
              <a:t>  </a:t>
            </a:r>
            <a:r>
              <a:rPr lang="ru-RU" sz="2400" smtClean="0"/>
              <a:t>Ацетилен                     бензол</a:t>
            </a:r>
          </a:p>
          <a:p>
            <a:pPr eaLnBrk="1" hangingPunct="1">
              <a:buFont typeface="Arial" charset="0"/>
              <a:buNone/>
            </a:pPr>
            <a:endParaRPr lang="ru-RU" sz="2400" smtClean="0"/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6572250" y="6072188"/>
            <a:ext cx="1071563" cy="1587"/>
          </a:xfrm>
          <a:prstGeom prst="straightConnector1">
            <a:avLst/>
          </a:prstGeom>
          <a:ln w="28575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751" name="Содержимое 7"/>
          <p:cNvSpPr txBox="1">
            <a:spLocks/>
          </p:cNvSpPr>
          <p:nvPr/>
        </p:nvSpPr>
        <p:spPr bwMode="auto">
          <a:xfrm>
            <a:off x="4286250" y="1714500"/>
            <a:ext cx="785813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ru-RU" sz="2400">
                <a:latin typeface="Calibri" pitchFamily="34" charset="0"/>
              </a:rPr>
              <a:t>                     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ru-RU" sz="2400">
              <a:latin typeface="Calibri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ru-RU" sz="2400">
              <a:latin typeface="Calibri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ru-RU" sz="2400">
              <a:latin typeface="Calibri" pitchFamily="34" charset="0"/>
            </a:endParaRPr>
          </a:p>
        </p:txBody>
      </p:sp>
      <p:cxnSp>
        <p:nvCxnSpPr>
          <p:cNvPr id="14" name="Прямая со стрелкой 13"/>
          <p:cNvCxnSpPr/>
          <p:nvPr/>
        </p:nvCxnSpPr>
        <p:spPr>
          <a:xfrm rot="16200000" flipH="1">
            <a:off x="3107532" y="3250406"/>
            <a:ext cx="3071812" cy="714375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5400000" flipH="1" flipV="1">
            <a:off x="4107657" y="2464593"/>
            <a:ext cx="1143000" cy="785813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rot="16200000" flipH="1">
            <a:off x="3857626" y="5072062"/>
            <a:ext cx="1643062" cy="785813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7715250" y="2143125"/>
            <a:ext cx="1214438" cy="1588"/>
          </a:xfrm>
          <a:prstGeom prst="straightConnector1">
            <a:avLst/>
          </a:prstGeom>
          <a:ln w="28575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5143500" y="2643188"/>
            <a:ext cx="785813" cy="1587"/>
          </a:xfrm>
          <a:prstGeom prst="straightConnector1">
            <a:avLst/>
          </a:prstGeom>
          <a:ln w="28575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6643688" y="5000625"/>
            <a:ext cx="1071562" cy="1588"/>
          </a:xfrm>
          <a:prstGeom prst="straightConnector1">
            <a:avLst/>
          </a:prstGeom>
          <a:ln w="28575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758" name="Rectangle 3"/>
          <p:cNvSpPr>
            <a:spLocks noChangeArrowheads="1"/>
          </p:cNvSpPr>
          <p:nvPr/>
        </p:nvSpPr>
        <p:spPr bwMode="auto">
          <a:xfrm>
            <a:off x="142875" y="5500688"/>
            <a:ext cx="4071938" cy="121443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ru-RU" b="1">
                <a:solidFill>
                  <a:srgbClr val="000000"/>
                </a:solidFill>
                <a:latin typeface="Times New Roman" pitchFamily="18" charset="0"/>
              </a:rPr>
              <a:t>          </a:t>
            </a:r>
            <a:r>
              <a:rPr lang="ru-RU" sz="1400" b="1">
                <a:solidFill>
                  <a:srgbClr val="000000"/>
                </a:solidFill>
                <a:latin typeface="Times New Roman" pitchFamily="18" charset="0"/>
              </a:rPr>
              <a:t>СН</a:t>
            </a:r>
            <a:r>
              <a:rPr lang="ru-RU" sz="1400" b="1" baseline="-25000">
                <a:solidFill>
                  <a:srgbClr val="000000"/>
                </a:solidFill>
                <a:latin typeface="Times New Roman" pitchFamily="18" charset="0"/>
              </a:rPr>
              <a:t>2</a:t>
            </a:r>
            <a:r>
              <a:rPr lang="ru-RU" sz="1400" b="1">
                <a:solidFill>
                  <a:srgbClr val="000000"/>
                </a:solidFill>
                <a:latin typeface="Times New Roman" pitchFamily="18" charset="0"/>
              </a:rPr>
              <a:t>                                           СН</a:t>
            </a:r>
          </a:p>
          <a:p>
            <a:r>
              <a:rPr lang="ru-RU" sz="1400" b="1">
                <a:solidFill>
                  <a:srgbClr val="000000"/>
                </a:solidFill>
                <a:latin typeface="Times New Roman" pitchFamily="18" charset="0"/>
              </a:rPr>
              <a:t> Н</a:t>
            </a:r>
            <a:r>
              <a:rPr lang="ru-RU" sz="1400" b="1" baseline="-25000">
                <a:solidFill>
                  <a:srgbClr val="000000"/>
                </a:solidFill>
                <a:latin typeface="Times New Roman" pitchFamily="18" charset="0"/>
              </a:rPr>
              <a:t>2</a:t>
            </a:r>
            <a:r>
              <a:rPr lang="ru-RU" sz="1400" b="1">
                <a:solidFill>
                  <a:srgbClr val="000000"/>
                </a:solidFill>
                <a:latin typeface="Times New Roman" pitchFamily="18" charset="0"/>
              </a:rPr>
              <a:t>С              СН</a:t>
            </a:r>
            <a:r>
              <a:rPr lang="ru-RU" sz="1400" b="1" baseline="-25000">
                <a:solidFill>
                  <a:srgbClr val="000000"/>
                </a:solidFill>
                <a:latin typeface="Times New Roman" pitchFamily="18" charset="0"/>
              </a:rPr>
              <a:t>3</a:t>
            </a:r>
            <a:r>
              <a:rPr lang="ru-RU" sz="1400" b="1">
                <a:solidFill>
                  <a:srgbClr val="000000"/>
                </a:solidFill>
                <a:latin typeface="Times New Roman" pitchFamily="18" charset="0"/>
              </a:rPr>
              <a:t>    </a:t>
            </a:r>
            <a:r>
              <a:rPr lang="en-US" sz="1400" b="1">
                <a:solidFill>
                  <a:srgbClr val="000000"/>
                </a:solidFill>
                <a:latin typeface="Times New Roman" pitchFamily="18" charset="0"/>
              </a:rPr>
              <a:t>Pt</a:t>
            </a:r>
            <a:r>
              <a:rPr lang="ru-RU" sz="1400" b="1">
                <a:solidFill>
                  <a:srgbClr val="000000"/>
                </a:solidFill>
                <a:latin typeface="Times New Roman" pitchFamily="18" charset="0"/>
              </a:rPr>
              <a:t>, 300</a:t>
            </a:r>
            <a:r>
              <a:rPr lang="ru-RU" sz="1400" b="1" baseline="30000">
                <a:solidFill>
                  <a:srgbClr val="000000"/>
                </a:solidFill>
                <a:latin typeface="Times New Roman" pitchFamily="18" charset="0"/>
              </a:rPr>
              <a:t>0</a:t>
            </a:r>
            <a:r>
              <a:rPr lang="en-US" sz="1400" b="1">
                <a:solidFill>
                  <a:srgbClr val="000000"/>
                </a:solidFill>
                <a:latin typeface="Times New Roman" pitchFamily="18" charset="0"/>
              </a:rPr>
              <a:t>C</a:t>
            </a:r>
            <a:r>
              <a:rPr lang="ru-RU" sz="1400" b="1">
                <a:solidFill>
                  <a:srgbClr val="000000"/>
                </a:solidFill>
                <a:latin typeface="Times New Roman" pitchFamily="18" charset="0"/>
              </a:rPr>
              <a:t>    НС              СН</a:t>
            </a:r>
          </a:p>
          <a:p>
            <a:r>
              <a:rPr lang="ru-RU" sz="1400" b="1">
                <a:solidFill>
                  <a:srgbClr val="000000"/>
                </a:solidFill>
                <a:latin typeface="Times New Roman" pitchFamily="18" charset="0"/>
              </a:rPr>
              <a:t>                                                                                                                                                                                 </a:t>
            </a:r>
            <a:r>
              <a:rPr lang="ru-RU" sz="1400" b="1" baseline="-25000">
                <a:solidFill>
                  <a:srgbClr val="000000"/>
                </a:solidFill>
                <a:latin typeface="Times New Roman" pitchFamily="18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ru-RU" sz="1400" b="1">
                <a:solidFill>
                  <a:srgbClr val="000000"/>
                </a:solidFill>
                <a:latin typeface="Times New Roman" pitchFamily="18" charset="0"/>
              </a:rPr>
              <a:t>Н</a:t>
            </a:r>
            <a:r>
              <a:rPr lang="ru-RU" sz="1400" b="1" baseline="-25000">
                <a:solidFill>
                  <a:srgbClr val="000000"/>
                </a:solidFill>
                <a:latin typeface="Times New Roman" pitchFamily="18" charset="0"/>
              </a:rPr>
              <a:t>2</a:t>
            </a:r>
            <a:r>
              <a:rPr lang="ru-RU" sz="1400" b="1">
                <a:solidFill>
                  <a:srgbClr val="000000"/>
                </a:solidFill>
                <a:latin typeface="Times New Roman" pitchFamily="18" charset="0"/>
              </a:rPr>
              <a:t>С               СН</a:t>
            </a:r>
            <a:r>
              <a:rPr lang="ru-RU" sz="1400" b="1" baseline="-25000">
                <a:solidFill>
                  <a:srgbClr val="000000"/>
                </a:solidFill>
                <a:latin typeface="Times New Roman" pitchFamily="18" charset="0"/>
              </a:rPr>
              <a:t>3</a:t>
            </a:r>
            <a:r>
              <a:rPr lang="ru-RU" sz="1400" b="1">
                <a:solidFill>
                  <a:srgbClr val="000000"/>
                </a:solidFill>
                <a:latin typeface="Times New Roman" pitchFamily="18" charset="0"/>
              </a:rPr>
              <a:t>                        НС              СН          </a:t>
            </a:r>
            <a:endParaRPr lang="ru-RU" sz="1400" b="1" baseline="-25000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lang="ru-RU" sz="1400" b="1">
                <a:solidFill>
                  <a:srgbClr val="000000"/>
                </a:solidFill>
                <a:latin typeface="Times New Roman" pitchFamily="18" charset="0"/>
              </a:rPr>
              <a:t>             СН</a:t>
            </a:r>
            <a:r>
              <a:rPr lang="ru-RU" sz="1400" b="1" baseline="-25000">
                <a:solidFill>
                  <a:srgbClr val="000000"/>
                </a:solidFill>
                <a:latin typeface="Times New Roman" pitchFamily="18" charset="0"/>
              </a:rPr>
              <a:t>2 </a:t>
            </a:r>
            <a:r>
              <a:rPr lang="ru-RU" sz="1400" b="1">
                <a:solidFill>
                  <a:srgbClr val="000000"/>
                </a:solidFill>
                <a:latin typeface="Times New Roman" pitchFamily="18" charset="0"/>
              </a:rPr>
              <a:t>                                          СН</a:t>
            </a:r>
            <a:endParaRPr lang="ru-RU" b="1">
              <a:solidFill>
                <a:srgbClr val="000000"/>
              </a:solidFill>
            </a:endParaRPr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 rot="10800000">
            <a:off x="928688" y="5786438"/>
            <a:ext cx="285750" cy="214312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rot="10800000" flipV="1">
            <a:off x="642938" y="5786438"/>
            <a:ext cx="285750" cy="214312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5400000">
            <a:off x="465138" y="6178550"/>
            <a:ext cx="357188" cy="1587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642938" y="6357938"/>
            <a:ext cx="285750" cy="142875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flipV="1">
            <a:off x="928688" y="6286500"/>
            <a:ext cx="285750" cy="214313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/>
          <p:nvPr/>
        </p:nvCxnSpPr>
        <p:spPr>
          <a:xfrm>
            <a:off x="1643063" y="6143625"/>
            <a:ext cx="785812" cy="1588"/>
          </a:xfrm>
          <a:prstGeom prst="straightConnector1">
            <a:avLst/>
          </a:prstGeom>
          <a:ln w="19050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Шестиугольник 42"/>
          <p:cNvSpPr/>
          <p:nvPr/>
        </p:nvSpPr>
        <p:spPr>
          <a:xfrm rot="1563222">
            <a:off x="2882900" y="5830888"/>
            <a:ext cx="663575" cy="593725"/>
          </a:xfrm>
          <a:prstGeom prst="hexagon">
            <a:avLst/>
          </a:prstGeom>
          <a:noFill/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4" name="Овал 43"/>
          <p:cNvSpPr/>
          <p:nvPr/>
        </p:nvSpPr>
        <p:spPr>
          <a:xfrm>
            <a:off x="3000375" y="5929313"/>
            <a:ext cx="428625" cy="414337"/>
          </a:xfrm>
          <a:prstGeom prst="ellipse">
            <a:avLst/>
          </a:prstGeom>
          <a:noFill/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31" name="Прямая со стрелкой 30"/>
          <p:cNvCxnSpPr/>
          <p:nvPr/>
        </p:nvCxnSpPr>
        <p:spPr>
          <a:xfrm rot="5400000" flipH="1" flipV="1">
            <a:off x="3536157" y="4607718"/>
            <a:ext cx="2286000" cy="785813"/>
          </a:xfrm>
          <a:prstGeom prst="straightConnector1">
            <a:avLst/>
          </a:prstGeom>
          <a:ln w="3492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>
            <a:off x="6429375" y="3786188"/>
            <a:ext cx="928688" cy="1587"/>
          </a:xfrm>
          <a:prstGeom prst="straightConnector1">
            <a:avLst/>
          </a:prstGeom>
          <a:ln w="254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0707DC-59CC-4F5B-A36B-BCF21A999E47}" type="slidenum">
              <a:rPr lang="ru-RU"/>
              <a:pPr>
                <a:defRPr/>
              </a:pPr>
              <a:t>18</a:t>
            </a:fld>
            <a:endParaRPr lang="ru-RU"/>
          </a:p>
        </p:txBody>
      </p:sp>
      <p:sp>
        <p:nvSpPr>
          <p:cNvPr id="32769" name="Заголовок 1"/>
          <p:cNvSpPr>
            <a:spLocks noGrp="1"/>
          </p:cNvSpPr>
          <p:nvPr>
            <p:ph type="title"/>
          </p:nvPr>
        </p:nvSpPr>
        <p:spPr>
          <a:xfrm>
            <a:off x="755650" y="404813"/>
            <a:ext cx="7931150" cy="431800"/>
          </a:xfrm>
        </p:spPr>
        <p:txBody>
          <a:bodyPr/>
          <a:lstStyle/>
          <a:p>
            <a:pPr eaLnBrk="1" hangingPunct="1"/>
            <a:r>
              <a:rPr lang="ru-RU" b="1" smtClean="0">
                <a:latin typeface="Arno Pro"/>
              </a:rPr>
              <a:t>Физические свойства бензола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500" y="1143000"/>
            <a:ext cx="6143625" cy="5429250"/>
          </a:xfrm>
        </p:spPr>
        <p:txBody>
          <a:bodyPr rtlCol="0">
            <a:normAutofit fontScale="77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Бесцветная жидкость с характерным  запахом, практически не  растворяется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    в воде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Температура плавления = 5,5 °C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 Температура кипения = 80,1 °C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Молекулярная масса = 78,11 г/моль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Подобно всем углеводородам бензол горит и образует много копоти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С воздухом образует взрывоопасные смеси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 Хорошо смешивается с эфирами, бензином и другими органическими растворителями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Растворяет жиры, каучуки, серу, фосфор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solidFill>
                  <a:srgbClr val="7030A0"/>
                </a:solidFill>
              </a:rPr>
              <a:t>Токсичен, канцерогенен.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32771" name="Рисунок 3" descr="6775_w640_h640_benzol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1285875"/>
            <a:ext cx="2397125" cy="264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2" name="Рисунок 4" descr="0037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4572000"/>
            <a:ext cx="2357437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2C95D3-9AA8-4334-920D-999B5F0D90C8}" type="slidenum">
              <a:rPr lang="ru-RU"/>
              <a:pPr>
                <a:defRPr/>
              </a:pPr>
              <a:t>19</a:t>
            </a:fld>
            <a:endParaRPr lang="ru-RU"/>
          </a:p>
        </p:txBody>
      </p:sp>
      <p:sp>
        <p:nvSpPr>
          <p:cNvPr id="3379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FF0000"/>
                </a:solidFill>
                <a:latin typeface="Arno Pro"/>
              </a:rPr>
              <a:t>Осторожно, бензол!</a:t>
            </a:r>
          </a:p>
        </p:txBody>
      </p:sp>
      <p:pic>
        <p:nvPicPr>
          <p:cNvPr id="33794" name="Содержимое 3" descr="14_01_01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143000" y="1357313"/>
            <a:ext cx="6999288" cy="4214812"/>
          </a:xfrm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85DCFB-AE44-4EF5-AD6E-EDCFEA1BC4FE}" type="slidenum">
              <a:rPr lang="ru-RU"/>
              <a:pPr>
                <a:defRPr/>
              </a:pPr>
              <a:t>2</a:t>
            </a:fld>
            <a:endParaRPr lang="ru-RU"/>
          </a:p>
        </p:txBody>
      </p:sp>
      <p:pic>
        <p:nvPicPr>
          <p:cNvPr id="16" name="Содержимое 15" descr="1223630560_virus.jpg"/>
          <p:cNvPicPr>
            <a:picLocks noGrp="1" noChangeAspect="1"/>
          </p:cNvPicPr>
          <p:nvPr>
            <p:ph idx="1"/>
          </p:nvPr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0" y="0"/>
            <a:ext cx="9144000" cy="6858000"/>
          </a:xfrm>
          <a:solidFill>
            <a:schemeClr val="accent2">
              <a:lumMod val="60000"/>
              <a:lumOff val="40000"/>
            </a:schemeClr>
          </a:solidFill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750" y="692150"/>
            <a:ext cx="7975600" cy="1379538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no Pro" pitchFamily="18" charset="0"/>
              </a:rPr>
              <a:t>Ароматические </a:t>
            </a:r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no Pro" pitchFamily="18" charset="0"/>
              </a:rPr>
              <a:t>углеводороды</a:t>
            </a:r>
            <a:r>
              <a:rPr lang="ru-RU" dirty="0" smtClean="0">
                <a:solidFill>
                  <a:srgbClr val="7030A0"/>
                </a:solidFill>
                <a:latin typeface="Arno Pro" pitchFamily="18" charset="0"/>
              </a:rPr>
              <a:t/>
            </a:r>
            <a:br>
              <a:rPr lang="ru-RU" dirty="0" smtClean="0">
                <a:solidFill>
                  <a:srgbClr val="7030A0"/>
                </a:solidFill>
                <a:latin typeface="Arno Pro" pitchFamily="18" charset="0"/>
              </a:rPr>
            </a:br>
            <a:r>
              <a:rPr lang="ru-RU" sz="4000" dirty="0" smtClean="0">
                <a:solidFill>
                  <a:srgbClr val="7030A0"/>
                </a:solidFill>
                <a:latin typeface="Arno Pro" pitchFamily="18" charset="0"/>
              </a:rPr>
              <a:t>Название </a:t>
            </a:r>
            <a:r>
              <a:rPr lang="ru-RU" dirty="0" smtClean="0">
                <a:solidFill>
                  <a:srgbClr val="7030A0"/>
                </a:solidFill>
                <a:latin typeface="Arno Pro" pitchFamily="18" charset="0"/>
              </a:rPr>
              <a:t> </a:t>
            </a:r>
            <a:r>
              <a:rPr lang="ru-RU" sz="4000" dirty="0" smtClean="0">
                <a:solidFill>
                  <a:srgbClr val="7030A0"/>
                </a:solidFill>
                <a:latin typeface="Arno Pro" pitchFamily="18" charset="0"/>
              </a:rPr>
              <a:t>эти углеводороды получили от первых  известных представителей этого класса, имевших приятный запах… </a:t>
            </a:r>
            <a:endParaRPr lang="ru-RU" sz="4000" dirty="0">
              <a:solidFill>
                <a:srgbClr val="7030A0"/>
              </a:solidFill>
              <a:latin typeface="Arno Pro" pitchFamily="18" charset="0"/>
            </a:endParaRPr>
          </a:p>
        </p:txBody>
      </p:sp>
      <p:pic>
        <p:nvPicPr>
          <p:cNvPr id="15363" name="Рисунок 16" descr="223485891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86063" y="2428875"/>
            <a:ext cx="2857500" cy="207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Заголовок 1"/>
          <p:cNvSpPr txBox="1">
            <a:spLocks/>
          </p:cNvSpPr>
          <p:nvPr/>
        </p:nvSpPr>
        <p:spPr>
          <a:xfrm>
            <a:off x="357188" y="4857750"/>
            <a:ext cx="8229600" cy="1143000"/>
          </a:xfrm>
          <a:prstGeom prst="rect">
            <a:avLst/>
          </a:prstGeom>
        </p:spPr>
        <p:txBody>
          <a:bodyPr anchor="ctr">
            <a:normAutofit fontScale="90000" lnSpcReduction="1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dirty="0">
                <a:solidFill>
                  <a:srgbClr val="7030A0"/>
                </a:solidFill>
                <a:latin typeface="Arno Pro" pitchFamily="18" charset="0"/>
                <a:ea typeface="+mj-ea"/>
                <a:cs typeface="+mj-cs"/>
              </a:rPr>
              <a:t>По международной номенклатуре – </a:t>
            </a:r>
            <a:r>
              <a:rPr lang="ru-RU" sz="4000" b="1" dirty="0">
                <a:solidFill>
                  <a:srgbClr val="7030A0"/>
                </a:solidFill>
                <a:latin typeface="Arno Pro" pitchFamily="18" charset="0"/>
                <a:ea typeface="+mj-ea"/>
                <a:cs typeface="+mj-cs"/>
              </a:rPr>
              <a:t>Арены. </a:t>
            </a:r>
            <a:r>
              <a:rPr lang="ru-RU" sz="4000" dirty="0">
                <a:solidFill>
                  <a:srgbClr val="7030A0"/>
                </a:solidFill>
                <a:latin typeface="Arno Pro" pitchFamily="18" charset="0"/>
                <a:ea typeface="+mj-ea"/>
                <a:cs typeface="+mj-cs"/>
              </a:rPr>
              <a:t> </a:t>
            </a: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938494-FAE6-40A6-8590-F0FED14A80AF}" type="slidenum">
              <a:rPr lang="ru-RU"/>
              <a:pPr>
                <a:defRPr/>
              </a:pPr>
              <a:t>20</a:t>
            </a:fld>
            <a:endParaRPr lang="ru-RU"/>
          </a:p>
        </p:txBody>
      </p:sp>
      <p:sp>
        <p:nvSpPr>
          <p:cNvPr id="34817" name="Заголовок 1"/>
          <p:cNvSpPr>
            <a:spLocks noGrp="1"/>
          </p:cNvSpPr>
          <p:nvPr>
            <p:ph type="title"/>
          </p:nvPr>
        </p:nvSpPr>
        <p:spPr>
          <a:xfrm>
            <a:off x="285750" y="0"/>
            <a:ext cx="8229600" cy="1143000"/>
          </a:xfrm>
        </p:spPr>
        <p:txBody>
          <a:bodyPr/>
          <a:lstStyle/>
          <a:p>
            <a:pPr eaLnBrk="1" hangingPunct="1"/>
            <a:r>
              <a:rPr lang="ru-RU" smtClean="0">
                <a:latin typeface="Arno Pro"/>
              </a:rPr>
              <a:t>Знаете ли вы, что…</a:t>
            </a:r>
          </a:p>
        </p:txBody>
      </p:sp>
      <p:pic>
        <p:nvPicPr>
          <p:cNvPr id="34818" name="Содержимое 3" descr="155542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857375" y="1071563"/>
            <a:ext cx="5072063" cy="5743575"/>
          </a:xfrm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E22675-64BB-46E3-A1BD-5DF12445C557}" type="slidenum">
              <a:rPr lang="ru-RU"/>
              <a:pPr>
                <a:defRPr/>
              </a:pPr>
              <a:t>21</a:t>
            </a:fld>
            <a:endParaRPr lang="ru-RU"/>
          </a:p>
        </p:txBody>
      </p:sp>
      <p:sp>
        <p:nvSpPr>
          <p:cNvPr id="35841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86238" cy="1939925"/>
          </a:xfrm>
        </p:spPr>
        <p:txBody>
          <a:bodyPr/>
          <a:lstStyle/>
          <a:p>
            <a:pPr eaLnBrk="1" hangingPunct="1"/>
            <a:r>
              <a:rPr lang="ru-RU" b="1" smtClean="0">
                <a:latin typeface="Arno Pro"/>
              </a:rPr>
              <a:t>Применение бензола</a:t>
            </a:r>
          </a:p>
        </p:txBody>
      </p:sp>
      <p:pic>
        <p:nvPicPr>
          <p:cNvPr id="35842" name="Содержимое 6" descr="16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l="6580" t="61417" r="6580" b="4724"/>
          <a:stretch>
            <a:fillRect/>
          </a:stretch>
        </p:blipFill>
        <p:spPr>
          <a:xfrm>
            <a:off x="4786313" y="142875"/>
            <a:ext cx="4078287" cy="2214563"/>
          </a:xfrm>
        </p:spPr>
      </p:pic>
      <p:pic>
        <p:nvPicPr>
          <p:cNvPr id="35843" name="Содержимое 7" descr="u751.gif"/>
          <p:cNvPicPr>
            <a:picLocks noGrp="1" noChangeAspect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>
          <a:xfrm>
            <a:off x="1071563" y="2643188"/>
            <a:ext cx="6775450" cy="3929062"/>
          </a:xfrm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BC5E56-5197-4EA6-82E8-867B9BC47FDD}" type="slidenum">
              <a:rPr lang="ru-RU"/>
              <a:pPr>
                <a:defRPr/>
              </a:pPr>
              <a:t>22</a:t>
            </a:fld>
            <a:endParaRPr lang="ru-RU"/>
          </a:p>
        </p:txBody>
      </p:sp>
      <p:sp>
        <p:nvSpPr>
          <p:cNvPr id="36865" name="Заголовок 1"/>
          <p:cNvSpPr>
            <a:spLocks noGrp="1"/>
          </p:cNvSpPr>
          <p:nvPr>
            <p:ph type="title"/>
          </p:nvPr>
        </p:nvSpPr>
        <p:spPr>
          <a:xfrm>
            <a:off x="428625" y="0"/>
            <a:ext cx="8229600" cy="1143000"/>
          </a:xfrm>
        </p:spPr>
        <p:txBody>
          <a:bodyPr/>
          <a:lstStyle/>
          <a:p>
            <a:pPr eaLnBrk="1" hangingPunct="1"/>
            <a:r>
              <a:rPr lang="ru-RU" smtClean="0">
                <a:latin typeface="Arno Pro"/>
              </a:rPr>
              <a:t>Знаете ли вы, что…</a:t>
            </a:r>
          </a:p>
        </p:txBody>
      </p:sp>
      <p:pic>
        <p:nvPicPr>
          <p:cNvPr id="36866" name="Содержимое 3" descr="benzol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143125" y="857250"/>
            <a:ext cx="3857625" cy="5632450"/>
          </a:xfrm>
        </p:spPr>
      </p:pic>
      <p:sp>
        <p:nvSpPr>
          <p:cNvPr id="5" name="Прямоугольник 4"/>
          <p:cNvSpPr/>
          <p:nvPr/>
        </p:nvSpPr>
        <p:spPr>
          <a:xfrm>
            <a:off x="6286500" y="1571625"/>
            <a:ext cx="2643188" cy="1000125"/>
          </a:xfrm>
          <a:prstGeom prst="rect">
            <a:avLst/>
          </a:prstGeom>
          <a:noFill/>
          <a:ln w="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7030A0"/>
                </a:solidFill>
              </a:rPr>
              <a:t>В городе Курске поставлен памятник бензолу…</a:t>
            </a: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F4A4CC-77DA-4110-B17B-6052473CF292}" type="slidenum">
              <a:rPr lang="ru-RU"/>
              <a:pPr>
                <a:defRPr/>
              </a:pPr>
              <a:t>3</a:t>
            </a:fld>
            <a:endParaRPr lang="ru-RU"/>
          </a:p>
        </p:txBody>
      </p:sp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>
          <a:xfrm>
            <a:off x="500063" y="357188"/>
            <a:ext cx="8229600" cy="1143000"/>
          </a:xfrm>
        </p:spPr>
        <p:txBody>
          <a:bodyPr/>
          <a:lstStyle/>
          <a:p>
            <a:pPr eaLnBrk="1" hangingPunct="1"/>
            <a:r>
              <a:rPr lang="ru-RU" b="1" smtClean="0">
                <a:latin typeface="Arno Pro"/>
              </a:rPr>
              <a:t>Бензол</a:t>
            </a:r>
          </a:p>
        </p:txBody>
      </p:sp>
      <p:sp>
        <p:nvSpPr>
          <p:cNvPr id="1638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Бензол</a:t>
            </a:r>
            <a:r>
              <a:rPr lang="ru-RU" smtClean="0"/>
              <a:t> открыт М. </a:t>
            </a:r>
            <a:r>
              <a:rPr lang="ru-RU" i="1" u="sng" smtClean="0">
                <a:hlinkClick r:id="rId2" tooltip="Фарадеем"/>
              </a:rPr>
              <a:t>Фарадеем</a:t>
            </a:r>
            <a:r>
              <a:rPr lang="ru-RU" smtClean="0"/>
              <a:t>. (1825), который выделил его из жидкого конденсата светильного газа; </a:t>
            </a:r>
          </a:p>
          <a:p>
            <a:pPr eaLnBrk="1" hangingPunct="1"/>
            <a:r>
              <a:rPr lang="ru-RU" smtClean="0"/>
              <a:t>в чистом виде </a:t>
            </a:r>
            <a:r>
              <a:rPr lang="ru-RU" b="1" smtClean="0"/>
              <a:t>Бензол</a:t>
            </a:r>
            <a:r>
              <a:rPr lang="ru-RU" smtClean="0"/>
              <a:t> получен в 1833 Э. </a:t>
            </a:r>
            <a:r>
              <a:rPr lang="ru-RU" i="1" u="sng" smtClean="0">
                <a:hlinkClick r:id="rId3" tooltip="Мичерлихом"/>
              </a:rPr>
              <a:t>Мичерлихом</a:t>
            </a:r>
            <a:r>
              <a:rPr lang="ru-RU" smtClean="0"/>
              <a:t>, сухой перегонкой </a:t>
            </a:r>
            <a:r>
              <a:rPr lang="ru-RU" u="sng" smtClean="0">
                <a:solidFill>
                  <a:srgbClr val="7030A0"/>
                </a:solidFill>
                <a:hlinkClick r:id="rId4" tooltip="Calcium"/>
              </a:rPr>
              <a:t>кальциевой</a:t>
            </a:r>
            <a:r>
              <a:rPr lang="ru-RU" u="sng" smtClean="0">
                <a:solidFill>
                  <a:srgbClr val="7030A0"/>
                </a:solidFill>
              </a:rPr>
              <a:t> </a:t>
            </a:r>
            <a:r>
              <a:rPr lang="ru-RU" smtClean="0"/>
              <a:t>соли бензойной кислоты (отсюда название).</a:t>
            </a:r>
          </a:p>
          <a:p>
            <a:pPr eaLnBrk="1" hangingPunct="1">
              <a:buFont typeface="Arial" charset="0"/>
              <a:buNone/>
            </a:pPr>
            <a:r>
              <a:rPr lang="ru-RU" smtClean="0"/>
              <a:t>                    (Большая советская Энциклопедия)</a:t>
            </a: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DDA053-886D-4E76-854D-6ECFFF58CA3A}" type="slidenum">
              <a:rPr lang="ru-RU"/>
              <a:pPr>
                <a:defRPr/>
              </a:pPr>
              <a:t>4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500063"/>
            <a:ext cx="8229600" cy="1143000"/>
          </a:xfrm>
        </p:spPr>
        <p:txBody>
          <a:bodyPr rtlCol="0"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7030A0"/>
                </a:solidFill>
                <a:latin typeface="Arno Pro" pitchFamily="18" charset="0"/>
              </a:rPr>
              <a:t>                </a:t>
            </a:r>
            <a:r>
              <a:rPr lang="ru-RU" sz="4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no Pro" pitchFamily="18" charset="0"/>
              </a:rPr>
              <a:t>План изучения тем</a:t>
            </a:r>
            <a:r>
              <a:rPr lang="ru-RU" sz="4000" b="1" dirty="0" smtClean="0">
                <a:solidFill>
                  <a:srgbClr val="7030A0"/>
                </a:solidFill>
                <a:latin typeface="Arno Pro" pitchFamily="18" charset="0"/>
              </a:rPr>
              <a:t>ы</a:t>
            </a:r>
            <a:endParaRPr lang="ru-RU" sz="4000" b="1" dirty="0">
              <a:solidFill>
                <a:srgbClr val="7030A0"/>
              </a:solidFill>
              <a:latin typeface="Arno Pro" pitchFamily="18" charset="0"/>
            </a:endParaRPr>
          </a:p>
        </p:txBody>
      </p:sp>
      <p:sp>
        <p:nvSpPr>
          <p:cNvPr id="17410" name="Содержимое 2"/>
          <p:cNvSpPr>
            <a:spLocks noGrp="1"/>
          </p:cNvSpPr>
          <p:nvPr>
            <p:ph idx="1"/>
          </p:nvPr>
        </p:nvSpPr>
        <p:spPr>
          <a:xfrm>
            <a:off x="785813" y="1714500"/>
            <a:ext cx="7443787" cy="4740275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rgbClr val="7030A0"/>
                </a:solidFill>
                <a:latin typeface="Arno Pro"/>
              </a:rPr>
              <a:t>Выведение формулы бензола</a:t>
            </a:r>
          </a:p>
          <a:p>
            <a:pPr eaLnBrk="1" hangingPunct="1"/>
            <a:r>
              <a:rPr lang="ru-RU" smtClean="0">
                <a:solidFill>
                  <a:srgbClr val="7030A0"/>
                </a:solidFill>
                <a:latin typeface="Arno Pro"/>
              </a:rPr>
              <a:t>Строение молекулы бензола</a:t>
            </a:r>
          </a:p>
          <a:p>
            <a:pPr eaLnBrk="1" hangingPunct="1"/>
            <a:r>
              <a:rPr lang="ru-RU" smtClean="0">
                <a:solidFill>
                  <a:srgbClr val="7030A0"/>
                </a:solidFill>
                <a:latin typeface="Arno Pro"/>
              </a:rPr>
              <a:t>Гомологический ряд бензола. Изомерия и номенклатура</a:t>
            </a:r>
          </a:p>
          <a:p>
            <a:pPr eaLnBrk="1" hangingPunct="1"/>
            <a:r>
              <a:rPr lang="ru-RU" smtClean="0">
                <a:solidFill>
                  <a:srgbClr val="7030A0"/>
                </a:solidFill>
                <a:latin typeface="Arno Pro"/>
              </a:rPr>
              <a:t>Получение</a:t>
            </a:r>
          </a:p>
          <a:p>
            <a:pPr eaLnBrk="1" hangingPunct="1"/>
            <a:r>
              <a:rPr lang="ru-RU" smtClean="0">
                <a:solidFill>
                  <a:srgbClr val="7030A0"/>
                </a:solidFill>
                <a:latin typeface="Arno Pro"/>
              </a:rPr>
              <a:t>Физические свойства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85750" y="928688"/>
            <a:ext cx="8229600" cy="1143000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dirty="0">
                <a:solidFill>
                  <a:srgbClr val="7030A0"/>
                </a:solidFill>
                <a:latin typeface="Arno Pro" pitchFamily="18" charset="0"/>
                <a:ea typeface="+mj-ea"/>
                <a:cs typeface="+mj-cs"/>
              </a:rPr>
              <a:t> </a:t>
            </a:r>
          </a:p>
        </p:txBody>
      </p:sp>
      <p:pic>
        <p:nvPicPr>
          <p:cNvPr id="17412" name="Рисунок 4" descr="0b0f33b51db5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58063" y="214313"/>
            <a:ext cx="9525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06CAFB7-7C01-45A4-A6EE-661DA26C0CAF}" type="slidenum">
              <a:rPr lang="ru-RU"/>
              <a:pPr>
                <a:defRPr/>
              </a:pPr>
              <a:t>5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2561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7030A0"/>
                </a:solidFill>
                <a:latin typeface="Arno Pro" pitchFamily="18" charset="0"/>
              </a:rPr>
              <a:t>       </a:t>
            </a:r>
            <a:r>
              <a:rPr lang="ru-RU" sz="3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no Pro" pitchFamily="18" charset="0"/>
              </a:rPr>
              <a:t>Выведение  молекулярной </a:t>
            </a:r>
            <a:br>
              <a:rPr lang="ru-RU" sz="3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no Pro" pitchFamily="18" charset="0"/>
              </a:rPr>
            </a:br>
            <a:r>
              <a:rPr lang="ru-RU" sz="3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no Pro" pitchFamily="18" charset="0"/>
              </a:rPr>
              <a:t>формулы  бензола</a:t>
            </a:r>
            <a:endParaRPr lang="ru-RU" sz="36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no Pro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63" y="1785938"/>
            <a:ext cx="8229600" cy="3000375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 smtClean="0">
                <a:solidFill>
                  <a:srgbClr val="7030A0"/>
                </a:solidFill>
                <a:latin typeface="Arno Pro" pitchFamily="18" charset="0"/>
              </a:rPr>
              <a:t>Экспериментальные данные показывают, что в молекуле бензола массовая доля углерода составляет 92,3%, относительная плотность паров его по водороду равна 39.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80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        </a:t>
            </a:r>
            <a:endParaRPr lang="ru-RU" sz="8000" baseline="-25000" dirty="0">
              <a:solidFill>
                <a:srgbClr val="7030A0"/>
              </a:solidFill>
              <a:latin typeface="Arno Pro" pitchFamily="18" charset="0"/>
            </a:endParaRPr>
          </a:p>
        </p:txBody>
      </p:sp>
      <p:pic>
        <p:nvPicPr>
          <p:cNvPr id="18435" name="Рисунок 3" descr="51470012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" y="642938"/>
            <a:ext cx="1285875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428625" y="5132388"/>
            <a:ext cx="8229600" cy="1725612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600" b="1" dirty="0">
                <a:solidFill>
                  <a:srgbClr val="7030A0"/>
                </a:solidFill>
                <a:latin typeface="Arno Pro" pitchFamily="18" charset="0"/>
                <a:ea typeface="+mj-ea"/>
                <a:cs typeface="+mj-cs"/>
              </a:rPr>
              <a:t>       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142976" y="3571876"/>
            <a:ext cx="3348000" cy="3024000"/>
          </a:xfrm>
          <a:prstGeom prst="hexagon">
            <a:avLst/>
          </a:prstGeom>
          <a:ln>
            <a:solidFill>
              <a:srgbClr val="7030A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>
            <a:normAutofit fontScale="92500" lnSpcReduction="2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8000" b="1" dirty="0">
                <a:solidFill>
                  <a:srgbClr val="7030A0"/>
                </a:solidFill>
                <a:latin typeface="Arno Pro" pitchFamily="18" charset="0"/>
                <a:ea typeface="+mj-ea"/>
                <a:cs typeface="+mj-cs"/>
              </a:rPr>
              <a:t>       </a:t>
            </a:r>
            <a:r>
              <a:rPr lang="ru-RU" sz="8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</a:t>
            </a:r>
            <a:r>
              <a:rPr lang="ru-RU" sz="8000" b="1" baseline="-2500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6</a:t>
            </a:r>
            <a:r>
              <a:rPr lang="ru-RU" sz="8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</a:t>
            </a:r>
            <a:r>
              <a:rPr lang="ru-RU" sz="8000" b="1" baseline="-2500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6</a:t>
            </a:r>
            <a:endParaRPr lang="ru-RU" sz="80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no Pro" pitchFamily="18" charset="0"/>
              <a:ea typeface="+mj-ea"/>
              <a:cs typeface="+mj-cs"/>
            </a:endParaRPr>
          </a:p>
        </p:txBody>
      </p:sp>
      <p:sp>
        <p:nvSpPr>
          <p:cNvPr id="7" name="Шестиугольник 6"/>
          <p:cNvSpPr/>
          <p:nvPr/>
        </p:nvSpPr>
        <p:spPr>
          <a:xfrm>
            <a:off x="5143504" y="3643314"/>
            <a:ext cx="3429024" cy="2914664"/>
          </a:xfrm>
          <a:prstGeom prst="hexagon">
            <a:avLst/>
          </a:prstGeom>
          <a:ln>
            <a:solidFill>
              <a:srgbClr val="7030A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</a:t>
            </a:r>
            <a:r>
              <a:rPr lang="en-US" sz="4800" b="1" baseline="-2500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</a:t>
            </a:r>
            <a:r>
              <a:rPr lang="ru-RU" sz="4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</a:t>
            </a:r>
            <a:r>
              <a:rPr lang="ru-RU" sz="4800" b="1" baseline="-2500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</a:t>
            </a:r>
            <a:r>
              <a:rPr lang="en-US" sz="4800" b="1" baseline="-2500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n-6</a:t>
            </a:r>
            <a:endParaRPr lang="ru-RU" sz="4800" b="1" baseline="-250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1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8B2A4E-375A-4812-9421-1848A462EC31}" type="slidenum">
              <a:rPr lang="ru-RU"/>
              <a:pPr>
                <a:defRPr/>
              </a:pPr>
              <a:t>6</a:t>
            </a:fld>
            <a:endParaRPr lang="ru-RU"/>
          </a:p>
        </p:txBody>
      </p:sp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latin typeface="Arno Pro"/>
              </a:rPr>
              <a:t>Оформление в тетради</a:t>
            </a:r>
          </a:p>
        </p:txBody>
      </p:sp>
      <p:sp>
        <p:nvSpPr>
          <p:cNvPr id="20482" name="Содержимое 2"/>
          <p:cNvSpPr>
            <a:spLocks noGrp="1"/>
          </p:cNvSpPr>
          <p:nvPr>
            <p:ph idx="1"/>
          </p:nvPr>
        </p:nvSpPr>
        <p:spPr>
          <a:xfrm>
            <a:off x="4572000" y="1571625"/>
            <a:ext cx="3543300" cy="2043113"/>
          </a:xfrm>
        </p:spPr>
        <p:txBody>
          <a:bodyPr/>
          <a:lstStyle/>
          <a:p>
            <a:pPr eaLnBrk="1" hangingPunct="1"/>
            <a:r>
              <a:rPr lang="ru-RU" smtClean="0"/>
              <a:t>Гомологи</a:t>
            </a:r>
          </a:p>
        </p:txBody>
      </p:sp>
      <p:sp>
        <p:nvSpPr>
          <p:cNvPr id="4" name="Овал 3"/>
          <p:cNvSpPr/>
          <p:nvPr/>
        </p:nvSpPr>
        <p:spPr>
          <a:xfrm>
            <a:off x="3500438" y="3071813"/>
            <a:ext cx="1500187" cy="142875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/>
              <a:t>Бензол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/>
              <a:t>С</a:t>
            </a:r>
            <a:r>
              <a:rPr lang="ru-RU" sz="2000" b="1" baseline="-25000" dirty="0"/>
              <a:t>6</a:t>
            </a:r>
            <a:r>
              <a:rPr lang="ru-RU" sz="2000" b="1" dirty="0"/>
              <a:t>Н</a:t>
            </a:r>
            <a:r>
              <a:rPr lang="ru-RU" sz="2000" b="1" baseline="-25000" dirty="0"/>
              <a:t>6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3356769" y="2070894"/>
            <a:ext cx="1857375" cy="1587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5400000">
            <a:off x="3213894" y="5644357"/>
            <a:ext cx="2143125" cy="158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5072063" y="3786188"/>
            <a:ext cx="3286125" cy="158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500063" y="3714750"/>
            <a:ext cx="2928937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88" name="Содержимое 2"/>
          <p:cNvSpPr txBox="1">
            <a:spLocks/>
          </p:cNvSpPr>
          <p:nvPr/>
        </p:nvSpPr>
        <p:spPr bwMode="auto">
          <a:xfrm>
            <a:off x="500063" y="1500188"/>
            <a:ext cx="3543300" cy="204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ru-RU" sz="3200">
                <a:latin typeface="Calibri" pitchFamily="34" charset="0"/>
              </a:rPr>
              <a:t>Формулы, строение</a:t>
            </a:r>
          </a:p>
        </p:txBody>
      </p:sp>
      <p:sp>
        <p:nvSpPr>
          <p:cNvPr id="20489" name="Содержимое 2"/>
          <p:cNvSpPr txBox="1">
            <a:spLocks/>
          </p:cNvSpPr>
          <p:nvPr/>
        </p:nvSpPr>
        <p:spPr bwMode="auto">
          <a:xfrm>
            <a:off x="4786313" y="4143375"/>
            <a:ext cx="3543300" cy="204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ru-RU" sz="3200">
                <a:latin typeface="Calibri" pitchFamily="34" charset="0"/>
              </a:rPr>
              <a:t>Физические свойства</a:t>
            </a:r>
          </a:p>
        </p:txBody>
      </p:sp>
      <p:sp>
        <p:nvSpPr>
          <p:cNvPr id="20490" name="Содержимое 2"/>
          <p:cNvSpPr txBox="1">
            <a:spLocks/>
          </p:cNvSpPr>
          <p:nvPr/>
        </p:nvSpPr>
        <p:spPr bwMode="auto">
          <a:xfrm>
            <a:off x="500063" y="4000500"/>
            <a:ext cx="3543300" cy="204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ru-RU" sz="3200">
                <a:latin typeface="Calibri" pitchFamily="34" charset="0"/>
              </a:rPr>
              <a:t>Получение</a:t>
            </a: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6E1EF8-6722-4CBA-A24A-9274E2ABCAF4}" type="slidenum">
              <a:rPr lang="ru-RU"/>
              <a:pPr>
                <a:defRPr/>
              </a:pPr>
              <a:t>7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no Pro" pitchFamily="18" charset="0"/>
              </a:rPr>
              <a:t>Строение молекулы бензола</a:t>
            </a:r>
            <a:endParaRPr lang="ru-RU" sz="36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no Pro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3" y="1143000"/>
            <a:ext cx="8229600" cy="2357438"/>
          </a:xfrm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solidFill>
                  <a:srgbClr val="7030A0"/>
                </a:solidFill>
                <a:latin typeface="Arno Pro" pitchFamily="18" charset="0"/>
              </a:rPr>
              <a:t>Экспериментально подтверждено, что к каждой молекуле бензола присоединяется три молекулы водорода и образуется циклогексан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                      </a:t>
            </a:r>
            <a:endParaRPr lang="ru-RU" dirty="0"/>
          </a:p>
        </p:txBody>
      </p:sp>
      <p:graphicFrame>
        <p:nvGraphicFramePr>
          <p:cNvPr id="14" name="Схема 13"/>
          <p:cNvGraphicFramePr/>
          <p:nvPr/>
        </p:nvGraphicFramePr>
        <p:xfrm>
          <a:off x="285720" y="2786058"/>
          <a:ext cx="8229600" cy="21431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1508" name="Рисунок 15" descr="cyhexRep.gif"/>
          <p:cNvPicPr>
            <a:picLocks noChangeAspect="1"/>
          </p:cNvPicPr>
          <p:nvPr/>
        </p:nvPicPr>
        <p:blipFill>
          <a:blip r:embed="rId6"/>
          <a:srcRect l="52226"/>
          <a:stretch>
            <a:fillRect/>
          </a:stretch>
        </p:blipFill>
        <p:spPr bwMode="auto">
          <a:xfrm>
            <a:off x="6929438" y="3143250"/>
            <a:ext cx="1250950" cy="130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Содержимое 2"/>
          <p:cNvSpPr txBox="1">
            <a:spLocks/>
          </p:cNvSpPr>
          <p:nvPr/>
        </p:nvSpPr>
        <p:spPr>
          <a:xfrm>
            <a:off x="214313" y="5143500"/>
            <a:ext cx="8229600" cy="1571625"/>
          </a:xfrm>
          <a:prstGeom prst="rect">
            <a:avLst/>
          </a:prstGeom>
        </p:spPr>
        <p:txBody>
          <a:bodyPr>
            <a:normAutofit fontScale="55000" lnSpcReduction="20000"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3200" b="1" dirty="0">
              <a:solidFill>
                <a:srgbClr val="7030A0"/>
              </a:solidFill>
              <a:latin typeface="Arno Pro" pitchFamily="18" charset="0"/>
            </a:endParaRP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5100" b="1" dirty="0">
                <a:solidFill>
                  <a:srgbClr val="7030A0"/>
                </a:solidFill>
                <a:latin typeface="Arno Pro" pitchFamily="18" charset="0"/>
              </a:rPr>
              <a:t>Вывод:</a:t>
            </a:r>
            <a:r>
              <a:rPr lang="ru-RU" sz="5100" dirty="0">
                <a:solidFill>
                  <a:srgbClr val="7030A0"/>
                </a:solidFill>
                <a:latin typeface="Arno Pro" pitchFamily="18" charset="0"/>
              </a:rPr>
              <a:t>   </a:t>
            </a:r>
            <a:r>
              <a:rPr lang="ru-RU" sz="4600" dirty="0">
                <a:solidFill>
                  <a:srgbClr val="7030A0"/>
                </a:solidFill>
                <a:latin typeface="Arno Pro" pitchFamily="18" charset="0"/>
              </a:rPr>
              <a:t>  </a:t>
            </a:r>
            <a:r>
              <a:rPr lang="ru-RU" sz="5100" dirty="0">
                <a:solidFill>
                  <a:srgbClr val="7030A0"/>
                </a:solidFill>
                <a:latin typeface="Arno Pro" pitchFamily="18" charset="0"/>
              </a:rPr>
              <a:t>бензол имеет циклическое строение 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ru-RU" sz="3200" dirty="0">
              <a:latin typeface="+mn-lt"/>
            </a:endParaRP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dirty="0">
                <a:latin typeface="+mn-lt"/>
              </a:rPr>
              <a:t>                       </a:t>
            </a: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93E1F9-B7D9-4738-9EDA-8DF1CA87C7BF}" type="slidenum">
              <a:rPr lang="ru-RU"/>
              <a:pPr>
                <a:defRPr/>
              </a:pPr>
              <a:t>8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no Pro" pitchFamily="18" charset="0"/>
              </a:rPr>
              <a:t>Структурная формула бензола 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530" name="Содержимое 2"/>
          <p:cNvSpPr>
            <a:spLocks noGrp="1"/>
          </p:cNvSpPr>
          <p:nvPr>
            <p:ph idx="1"/>
          </p:nvPr>
        </p:nvSpPr>
        <p:spPr>
          <a:xfrm>
            <a:off x="285750" y="1600200"/>
            <a:ext cx="8572500" cy="4900613"/>
          </a:xfrm>
        </p:spPr>
        <p:txBody>
          <a:bodyPr/>
          <a:lstStyle/>
          <a:p>
            <a:pPr eaLnBrk="1" hangingPunct="1"/>
            <a:r>
              <a:rPr lang="ru-RU" sz="2800" smtClean="0">
                <a:solidFill>
                  <a:srgbClr val="7030A0"/>
                </a:solidFill>
                <a:latin typeface="Arno Pro"/>
              </a:rPr>
              <a:t>Была предложена немецким ученым А.Кекуле в 1865 году</a:t>
            </a:r>
          </a:p>
          <a:p>
            <a:pPr eaLnBrk="1" hangingPunct="1"/>
            <a:endParaRPr lang="ru-RU" sz="2800" smtClean="0">
              <a:solidFill>
                <a:srgbClr val="7030A0"/>
              </a:solidFill>
              <a:latin typeface="Arno Pro"/>
            </a:endParaRPr>
          </a:p>
          <a:p>
            <a:pPr eaLnBrk="1" hangingPunct="1"/>
            <a:endParaRPr lang="ru-RU" sz="2800" smtClean="0">
              <a:solidFill>
                <a:srgbClr val="7030A0"/>
              </a:solidFill>
              <a:latin typeface="Arno Pro"/>
            </a:endParaRPr>
          </a:p>
          <a:p>
            <a:pPr eaLnBrk="1" hangingPunct="1"/>
            <a:endParaRPr lang="ru-RU" sz="2800" smtClean="0">
              <a:solidFill>
                <a:srgbClr val="7030A0"/>
              </a:solidFill>
              <a:latin typeface="Arno Pro"/>
            </a:endParaRPr>
          </a:p>
          <a:p>
            <a:pPr eaLnBrk="1" hangingPunct="1"/>
            <a:endParaRPr lang="ru-RU" sz="2800" smtClean="0">
              <a:solidFill>
                <a:srgbClr val="7030A0"/>
              </a:solidFill>
              <a:latin typeface="Arno Pro"/>
            </a:endParaRPr>
          </a:p>
          <a:p>
            <a:pPr eaLnBrk="1" hangingPunct="1"/>
            <a:endParaRPr lang="ru-RU" sz="2800" smtClean="0">
              <a:solidFill>
                <a:srgbClr val="7030A0"/>
              </a:solidFill>
              <a:latin typeface="Arno Pro"/>
            </a:endParaRPr>
          </a:p>
          <a:p>
            <a:pPr eaLnBrk="1" hangingPunct="1">
              <a:buFont typeface="Arial" charset="0"/>
              <a:buNone/>
            </a:pPr>
            <a:endParaRPr lang="ru-RU" sz="2800" smtClean="0">
              <a:solidFill>
                <a:srgbClr val="7030A0"/>
              </a:solidFill>
              <a:latin typeface="Arno Pro"/>
            </a:endParaRPr>
          </a:p>
          <a:p>
            <a:pPr eaLnBrk="1" hangingPunct="1">
              <a:spcBef>
                <a:spcPct val="0"/>
              </a:spcBef>
            </a:pPr>
            <a:r>
              <a:rPr lang="ru-RU" sz="2800" smtClean="0">
                <a:solidFill>
                  <a:srgbClr val="7030A0"/>
                </a:solidFill>
                <a:latin typeface="Arno Pro"/>
              </a:rPr>
              <a:t>     Но бензол не взаимодействует с бромной водой и</a:t>
            </a:r>
          </a:p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ru-RU" sz="2800" smtClean="0">
                <a:solidFill>
                  <a:srgbClr val="7030A0"/>
                </a:solidFill>
                <a:latin typeface="Arno Pro"/>
              </a:rPr>
              <a:t>          раствором перманганата калия!</a:t>
            </a:r>
          </a:p>
          <a:p>
            <a:pPr eaLnBrk="1" hangingPunct="1">
              <a:buFont typeface="Arial" charset="0"/>
              <a:buNone/>
            </a:pPr>
            <a:endParaRPr lang="ru-RU" sz="2800" smtClean="0">
              <a:solidFill>
                <a:srgbClr val="7030A0"/>
              </a:solidFill>
              <a:latin typeface="Arno Pro"/>
            </a:endParaRPr>
          </a:p>
          <a:p>
            <a:pPr eaLnBrk="1" hangingPunct="1">
              <a:buFont typeface="Arial" charset="0"/>
              <a:buNone/>
            </a:pPr>
            <a:endParaRPr lang="ru-RU" sz="2800" smtClean="0">
              <a:solidFill>
                <a:srgbClr val="7030A0"/>
              </a:solidFill>
              <a:latin typeface="Arno Pro"/>
            </a:endParaRPr>
          </a:p>
          <a:p>
            <a:pPr eaLnBrk="1" hangingPunct="1"/>
            <a:endParaRPr lang="ru-RU" sz="2800" smtClean="0">
              <a:solidFill>
                <a:srgbClr val="7030A0"/>
              </a:solidFill>
              <a:latin typeface="Arno Pro"/>
            </a:endParaRPr>
          </a:p>
        </p:txBody>
      </p:sp>
      <p:pic>
        <p:nvPicPr>
          <p:cNvPr id="22531" name="Рисунок 3" descr="Benz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7625" y="2000250"/>
            <a:ext cx="2841625" cy="335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Рисунок 4" descr="200px-Heinrich_von_Angeli_-_Friedrich_August_Kekul%C3%A9_von_Stradonitz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" y="2071688"/>
            <a:ext cx="197485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05268D-1C02-41C0-8AC2-5945B8CBDF3B}" type="slidenum">
              <a:rPr lang="ru-RU"/>
              <a:pPr>
                <a:defRPr/>
              </a:pPr>
              <a:t>9</a:t>
            </a:fld>
            <a:endParaRPr lang="ru-RU"/>
          </a:p>
        </p:txBody>
      </p:sp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rgbClr val="7030A0"/>
                </a:solidFill>
                <a:latin typeface="Arno Pro"/>
              </a:rPr>
              <a:t>Электронное строение бензола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75"/>
            <a:ext cx="8229600" cy="1428750"/>
          </a:xfrm>
        </p:spPr>
        <p:txBody>
          <a:bodyPr rtlCol="0">
            <a:normAutofit fontScale="70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Исследования показали, что расстояние между центрами соседних атомов углерода в молекуле одинаковы и равны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/>
              <a:t> </a:t>
            </a:r>
            <a:r>
              <a:rPr lang="ru-RU" dirty="0" smtClean="0"/>
              <a:t>    0,140 нм, что нельзя сказать по формуле </a:t>
            </a:r>
            <a:r>
              <a:rPr lang="ru-RU" dirty="0" err="1" smtClean="0"/>
              <a:t>Кекуле</a:t>
            </a: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Атомы углерода находятся в состоянии  </a:t>
            </a:r>
            <a:r>
              <a:rPr lang="en-US" sz="4000" b="1" dirty="0" smtClean="0"/>
              <a:t>sp</a:t>
            </a:r>
            <a:r>
              <a:rPr lang="en-US" sz="4000" b="1" baseline="30000" dirty="0" smtClean="0"/>
              <a:t>2</a:t>
            </a:r>
            <a:r>
              <a:rPr lang="en-US" b="1" dirty="0" smtClean="0"/>
              <a:t>-</a:t>
            </a:r>
            <a:r>
              <a:rPr lang="ru-RU" b="1" dirty="0" smtClean="0"/>
              <a:t>гибридизации</a:t>
            </a:r>
            <a:endParaRPr lang="ru-RU" b="1" dirty="0"/>
          </a:p>
        </p:txBody>
      </p:sp>
      <p:pic>
        <p:nvPicPr>
          <p:cNvPr id="23555" name="Рисунок 4" descr="663921584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25" y="2714625"/>
            <a:ext cx="5946775" cy="3929063"/>
          </a:xfrm>
          <a:prstGeom prst="rect">
            <a:avLst/>
          </a:prstGeom>
          <a:noFill/>
          <a:ln w="38100">
            <a:solidFill>
              <a:srgbClr val="7030A0"/>
            </a:solidFill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571500" y="3571875"/>
            <a:ext cx="428625" cy="428625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143000" y="3571875"/>
            <a:ext cx="428625" cy="428625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571625" y="3571875"/>
            <a:ext cx="428625" cy="428625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000250" y="3571875"/>
            <a:ext cx="428625" cy="42862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11" name="Прямая со стрелкой 10"/>
          <p:cNvCxnSpPr>
            <a:stCxn id="6" idx="2"/>
          </p:cNvCxnSpPr>
          <p:nvPr/>
        </p:nvCxnSpPr>
        <p:spPr>
          <a:xfrm rot="5400000" flipH="1">
            <a:off x="606425" y="3822700"/>
            <a:ext cx="357188" cy="1588"/>
          </a:xfrm>
          <a:prstGeom prst="straightConnector1">
            <a:avLst/>
          </a:prstGeom>
          <a:ln w="28575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 rot="5400000" flipH="1">
            <a:off x="1179513" y="3821113"/>
            <a:ext cx="357187" cy="1587"/>
          </a:xfrm>
          <a:prstGeom prst="straightConnector1">
            <a:avLst/>
          </a:prstGeom>
          <a:ln w="28575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 rot="5400000" flipH="1">
            <a:off x="1608138" y="3821113"/>
            <a:ext cx="357187" cy="1587"/>
          </a:xfrm>
          <a:prstGeom prst="straightConnector1">
            <a:avLst/>
          </a:prstGeom>
          <a:ln w="28575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 rot="5400000" flipH="1">
            <a:off x="2036763" y="3821113"/>
            <a:ext cx="357187" cy="1587"/>
          </a:xfrm>
          <a:prstGeom prst="straightConnector1">
            <a:avLst/>
          </a:prstGeom>
          <a:ln w="28575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564" name="Содержимое 2"/>
          <p:cNvSpPr txBox="1">
            <a:spLocks/>
          </p:cNvSpPr>
          <p:nvPr/>
        </p:nvSpPr>
        <p:spPr bwMode="auto">
          <a:xfrm>
            <a:off x="142875" y="2857500"/>
            <a:ext cx="2500313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ru-RU" sz="3600" b="1">
                <a:solidFill>
                  <a:srgbClr val="000000"/>
                </a:solidFill>
                <a:latin typeface="Calibri" pitchFamily="34" charset="0"/>
              </a:rPr>
              <a:t>С*</a:t>
            </a:r>
          </a:p>
          <a:p>
            <a:pPr marL="342900" indent="-342900">
              <a:spcBef>
                <a:spcPct val="20000"/>
              </a:spcBef>
            </a:pPr>
            <a:r>
              <a:rPr lang="en-US" sz="2800">
                <a:solidFill>
                  <a:srgbClr val="000000"/>
                </a:solidFill>
                <a:latin typeface="Calibri" pitchFamily="34" charset="0"/>
              </a:rPr>
              <a:t>2</a:t>
            </a:r>
            <a:endParaRPr lang="ru-RU" sz="2800">
              <a:solidFill>
                <a:srgbClr val="000000"/>
              </a:solidFill>
              <a:latin typeface="Calibri" pitchFamily="34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ru-RU" sz="2800">
                <a:solidFill>
                  <a:srgbClr val="000000"/>
                </a:solidFill>
                <a:latin typeface="Calibri" pitchFamily="34" charset="0"/>
              </a:rPr>
              <a:t>   </a:t>
            </a:r>
            <a:r>
              <a:rPr lang="en-US" sz="2800">
                <a:solidFill>
                  <a:srgbClr val="000000"/>
                </a:solidFill>
                <a:latin typeface="Calibri" pitchFamily="34" charset="0"/>
              </a:rPr>
              <a:t>   s         p</a:t>
            </a:r>
            <a:endParaRPr lang="ru-RU" sz="280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2">
      <a:dk1>
        <a:srgbClr val="7030A0"/>
      </a:dk1>
      <a:lt1>
        <a:srgbClr val="ED4493"/>
      </a:lt1>
      <a:dk2>
        <a:srgbClr val="4E5B6F"/>
      </a:dk2>
      <a:lt2>
        <a:srgbClr val="D6ECFF"/>
      </a:lt2>
      <a:accent1>
        <a:srgbClr val="7FD13B"/>
      </a:accent1>
      <a:accent2>
        <a:srgbClr val="F6A1C9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955</TotalTime>
  <Words>372</Words>
  <Application>Microsoft Office PowerPoint</Application>
  <PresentationFormat>Экран (4:3)</PresentationFormat>
  <Paragraphs>102</Paragraphs>
  <Slides>22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7" baseType="lpstr">
      <vt:lpstr>Arial</vt:lpstr>
      <vt:lpstr>Calibri</vt:lpstr>
      <vt:lpstr>Arno Pro</vt:lpstr>
      <vt:lpstr>Times New Roman</vt:lpstr>
      <vt:lpstr>Тема Office</vt:lpstr>
      <vt:lpstr>Ароматические углеводороды. Реакции электрофильного замещения. </vt:lpstr>
      <vt:lpstr>Ароматические углеводороды Название  эти углеводороды получили от первых  известных представителей этого класса, имевших приятный запах… </vt:lpstr>
      <vt:lpstr>Бензол</vt:lpstr>
      <vt:lpstr>                План изучения темы</vt:lpstr>
      <vt:lpstr>       Выведение  молекулярной  формулы  бензола</vt:lpstr>
      <vt:lpstr>Оформление в тетради</vt:lpstr>
      <vt:lpstr>Строение молекулы бензола</vt:lpstr>
      <vt:lpstr>Структурная формула бензола </vt:lpstr>
      <vt:lpstr>Электронное строение бензола</vt:lpstr>
      <vt:lpstr>Электронное строение бензола</vt:lpstr>
      <vt:lpstr>             Обобщение</vt:lpstr>
      <vt:lpstr>Формулы бензола</vt:lpstr>
      <vt:lpstr>Гомологи бензола</vt:lpstr>
      <vt:lpstr>Слайд 14</vt:lpstr>
      <vt:lpstr>Слайд 15</vt:lpstr>
      <vt:lpstr>Получение бензола</vt:lpstr>
      <vt:lpstr>Реакции получения ароматических углеводородов</vt:lpstr>
      <vt:lpstr>Физические свойства бензола</vt:lpstr>
      <vt:lpstr>Осторожно, бензол!</vt:lpstr>
      <vt:lpstr>Знаете ли вы, что…</vt:lpstr>
      <vt:lpstr>Применение бензола</vt:lpstr>
      <vt:lpstr>Знаете ли вы, что…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Ароматические углеводороды</dc:title>
  <dc:creator>МАМА</dc:creator>
  <cp:lastModifiedBy>Student</cp:lastModifiedBy>
  <cp:revision>108</cp:revision>
  <dcterms:created xsi:type="dcterms:W3CDTF">2010-11-02T17:31:25Z</dcterms:created>
  <dcterms:modified xsi:type="dcterms:W3CDTF">2013-05-03T09:34:11Z</dcterms:modified>
</cp:coreProperties>
</file>